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4"/>
  </p:sldMasterIdLst>
  <p:notesMasterIdLst>
    <p:notesMasterId r:id="rId19"/>
  </p:notesMasterIdLst>
  <p:handoutMasterIdLst>
    <p:handoutMasterId r:id="rId20"/>
  </p:handoutMasterIdLst>
  <p:sldIdLst>
    <p:sldId id="256" r:id="rId5"/>
    <p:sldId id="257" r:id="rId6"/>
    <p:sldId id="261" r:id="rId7"/>
    <p:sldId id="268" r:id="rId8"/>
    <p:sldId id="271" r:id="rId9"/>
    <p:sldId id="270" r:id="rId10"/>
    <p:sldId id="273" r:id="rId11"/>
    <p:sldId id="272" r:id="rId12"/>
    <p:sldId id="262" r:id="rId13"/>
    <p:sldId id="263" r:id="rId14"/>
    <p:sldId id="264" r:id="rId15"/>
    <p:sldId id="265" r:id="rId16"/>
    <p:sldId id="266" r:id="rId17"/>
    <p:sldId id="267" r:id="rId18"/>
  </p:sldIdLst>
  <p:sldSz cx="12192000" cy="6858000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108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6" d="100"/>
          <a:sy n="56" d="100"/>
        </p:scale>
        <p:origin x="2856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FD2973-7A98-44E4-8488-CC6CDEAC8F84}" type="datetimeFigureOut">
              <a:rPr lang="nl-NL" smtClean="0"/>
              <a:t>12-3-2020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65A8D6-0C98-46F5-B9EC-E9C08C6C45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528469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AB15BD-C251-4361-9924-1908F6DB658F}" type="datetimeFigureOut">
              <a:rPr lang="nl-NL" smtClean="0"/>
              <a:t>12-3-2020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BD9CD5-9F55-41D3-AAEF-D83B1014679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626410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869160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579527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831317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 dirty="0"/>
          </a:p>
        </p:txBody>
      </p:sp>
      <p:sp>
        <p:nvSpPr>
          <p:cNvPr id="4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986821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</p:spTree>
    <p:extLst>
      <p:ext uri="{BB962C8B-B14F-4D97-AF65-F5344CB8AC3E}">
        <p14:creationId xmlns:p14="http://schemas.microsoft.com/office/powerpoint/2010/main" val="36426750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137430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60447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25895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222849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909297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nl-NL" noProof="0" smtClean="0"/>
              <a:t>Klik op het pictogram als u een afbeelding wilt toevoegen</a:t>
            </a:r>
            <a:endParaRPr lang="nl-NL" noProof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30503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microsoft.com/office/2007/relationships/hdphoto" Target="../media/hdphoto1.wdp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gi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Afbeelding 11"/>
          <p:cNvPicPr>
            <a:picLocks noChangeAspect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-14288" y="6211888"/>
            <a:ext cx="12087226" cy="65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Rechthoek 12"/>
          <p:cNvSpPr/>
          <p:nvPr/>
        </p:nvSpPr>
        <p:spPr>
          <a:xfrm>
            <a:off x="2586038" y="6211888"/>
            <a:ext cx="9605962" cy="646112"/>
          </a:xfrm>
          <a:prstGeom prst="rect">
            <a:avLst/>
          </a:prstGeom>
          <a:solidFill>
            <a:srgbClr val="C8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1028" name="Tijdelijke aanduiding voor titel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de stijl te bewerken</a:t>
            </a:r>
          </a:p>
        </p:txBody>
      </p:sp>
      <p:sp>
        <p:nvSpPr>
          <p:cNvPr id="1029" name="Tijdelijke aanduiding voor tekst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  <p:pic>
        <p:nvPicPr>
          <p:cNvPr id="1031" name="Afbeelding 6"/>
          <p:cNvPicPr>
            <a:picLocks noChangeAspect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1138238" y="6211888"/>
            <a:ext cx="482600" cy="50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Afbeelding 10"/>
          <p:cNvPicPr>
            <a:picLocks noChangeAspect="1"/>
          </p:cNvPicPr>
          <p:nvPr/>
        </p:nvPicPr>
        <p:blipFill>
          <a:blip r:embed="rId13"/>
          <a:srcRect l="15472" t="-378519" r="-15472" b="378519"/>
          <a:stretch>
            <a:fillRect/>
          </a:stretch>
        </p:blipFill>
        <p:spPr bwMode="auto">
          <a:xfrm>
            <a:off x="1433513" y="3028950"/>
            <a:ext cx="9324975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3" name="Afbeelding 17"/>
          <p:cNvPicPr>
            <a:picLocks noChangeAspect="1"/>
          </p:cNvPicPr>
          <p:nvPr/>
        </p:nvPicPr>
        <p:blipFill>
          <a:blip r:embed="rId15"/>
          <a:srcRect t="27655" r="23270" b="25470"/>
          <a:stretch>
            <a:fillRect/>
          </a:stretch>
        </p:blipFill>
        <p:spPr bwMode="auto">
          <a:xfrm>
            <a:off x="28575" y="6205538"/>
            <a:ext cx="1085850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2" descr="Afbeeldingsresultaat voor pebble stad en mens">
            <a:extLst>
              <a:ext uri="{FF2B5EF4-FFF2-40B4-BE49-F238E27FC236}">
                <a16:creationId xmlns:a16="http://schemas.microsoft.com/office/drawing/2014/main" id="{2777A2BD-7E54-4C3E-A067-36AEA2C6148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6" cstate="print">
            <a:extLst>
              <a:ext uri="{BEBA8EAE-BF5A-486C-A8C5-ECC9F3942E4B}">
                <a14:imgProps xmlns:a14="http://schemas.microsoft.com/office/drawing/2010/main">
                  <a14:imgLayer r:embed="rId17">
                    <a14:imgEffect>
                      <a14:backgroundRemoval t="0" b="100000" l="0" r="100000">
                        <a14:foregroundMark x1="24402" y1="24651" x2="12919" y2="60930"/>
                        <a14:foregroundMark x1="17225" y1="63721" x2="17225" y2="63721"/>
                        <a14:foregroundMark x1="17225" y1="70698" x2="81818" y2="59070"/>
                        <a14:foregroundMark x1="81340" y1="56279" x2="87081" y2="23721"/>
                        <a14:foregroundMark x1="86124" y1="22326" x2="24402" y2="25116"/>
                        <a14:foregroundMark x1="30144" y1="34419" x2="72727" y2="40000"/>
                        <a14:foregroundMark x1="85646" y1="24651" x2="34450" y2="56279"/>
                        <a14:foregroundMark x1="60287" y1="38605" x2="60287" y2="38605"/>
                        <a14:foregroundMark x1="60287" y1="38605" x2="51675" y2="60930"/>
                        <a14:foregroundMark x1="51196" y1="55349" x2="70335" y2="53488"/>
                        <a14:foregroundMark x1="61244" y1="53953" x2="45455" y2="55349"/>
                        <a14:foregroundMark x1="51196" y1="56279" x2="60287" y2="52558"/>
                        <a14:foregroundMark x1="60287" y1="52558" x2="63158" y2="52558"/>
                        <a14:foregroundMark x1="63158" y1="52558" x2="68900" y2="56279"/>
                        <a14:foregroundMark x1="71770" y1="56279" x2="71770" y2="56279"/>
                        <a14:foregroundMark x1="68900" y1="58140" x2="68900" y2="58140"/>
                        <a14:foregroundMark x1="67464" y1="59070" x2="67464" y2="59070"/>
                        <a14:foregroundMark x1="80383" y1="40000" x2="80383" y2="40000"/>
                        <a14:foregroundMark x1="75598" y1="37674" x2="75598" y2="37674"/>
                        <a14:foregroundMark x1="75598" y1="34884" x2="75598" y2="34884"/>
                        <a14:foregroundMark x1="77033" y1="34884" x2="77033" y2="34884"/>
                        <a14:foregroundMark x1="58852" y1="40000" x2="58852" y2="40000"/>
                        <a14:foregroundMark x1="54067" y1="40000" x2="21531" y2="37674"/>
                        <a14:foregroundMark x1="27273" y1="31628" x2="25837" y2="44651"/>
                        <a14:foregroundMark x1="25837" y1="33023" x2="38756" y2="46977"/>
                        <a14:foregroundMark x1="39713" y1="41860" x2="39713" y2="41860"/>
                        <a14:foregroundMark x1="39713" y1="41395" x2="37321" y2="44186"/>
                        <a14:foregroundMark x1="36842" y1="50698" x2="36842" y2="50698"/>
                        <a14:foregroundMark x1="36842" y1="53953" x2="36842" y2="53953"/>
                        <a14:foregroundMark x1="31579" y1="60465" x2="31579" y2="60465"/>
                        <a14:foregroundMark x1="33971" y1="60465" x2="35407" y2="56744"/>
                        <a14:foregroundMark x1="39713" y1="55349" x2="42584" y2="54884"/>
                        <a14:foregroundMark x1="44498" y1="54884" x2="44498" y2="54884"/>
                        <a14:foregroundMark x1="44498" y1="54884" x2="44498" y2="54884"/>
                        <a14:foregroundMark x1="44498" y1="56279" x2="46890" y2="56279"/>
                        <a14:foregroundMark x1="52632" y1="55349" x2="55981" y2="53953"/>
                        <a14:foregroundMark x1="55981" y1="53953" x2="55981" y2="53953"/>
                        <a14:foregroundMark x1="59809" y1="52558" x2="60287" y2="49767"/>
                        <a14:foregroundMark x1="61244" y1="48372" x2="61244" y2="48372"/>
                        <a14:foregroundMark x1="51196" y1="40000" x2="51196" y2="40000"/>
                        <a14:foregroundMark x1="47368" y1="40465" x2="47368" y2="40465"/>
                        <a14:foregroundMark x1="44498" y1="40465" x2="44498" y2="40465"/>
                        <a14:foregroundMark x1="40191" y1="37674" x2="38278" y2="34884"/>
                        <a14:foregroundMark x1="35885" y1="34884" x2="35885" y2="34884"/>
                        <a14:foregroundMark x1="35885" y1="34884" x2="35885" y2="34884"/>
                        <a14:foregroundMark x1="35885" y1="35814" x2="35885" y2="35814"/>
                        <a14:foregroundMark x1="35407" y1="34419" x2="35407" y2="34419"/>
                        <a14:foregroundMark x1="35407" y1="33488" x2="35407" y2="33488"/>
                        <a14:foregroundMark x1="34450" y1="57674" x2="34450" y2="57674"/>
                        <a14:foregroundMark x1="33971" y1="57674" x2="48325" y2="52093"/>
                        <a14:foregroundMark x1="54545" y1="48372" x2="54545" y2="48372"/>
                        <a14:foregroundMark x1="57416" y1="45581" x2="59809" y2="41395"/>
                        <a14:foregroundMark x1="64115" y1="38605" x2="64115" y2="38605"/>
                        <a14:foregroundMark x1="67464" y1="37674" x2="67464" y2="37674"/>
                        <a14:foregroundMark x1="68900" y1="35814" x2="71770" y2="34419"/>
                        <a14:foregroundMark x1="75598" y1="34419" x2="75598" y2="34419"/>
                        <a14:foregroundMark x1="77033" y1="33488" x2="77033" y2="33488"/>
                        <a14:foregroundMark x1="75598" y1="38605" x2="75598" y2="38605"/>
                        <a14:foregroundMark x1="74641" y1="41860" x2="74641" y2="44186"/>
                        <a14:foregroundMark x1="71770" y1="45581" x2="71292" y2="47442"/>
                        <a14:foregroundMark x1="70335" y1="47442" x2="70335" y2="47442"/>
                        <a14:foregroundMark x1="64115" y1="52093" x2="61722" y2="52093"/>
                        <a14:foregroundMark x1="58852" y1="53953" x2="58373" y2="59070"/>
                        <a14:foregroundMark x1="57416" y1="60465" x2="57416" y2="60465"/>
                        <a14:foregroundMark x1="56938" y1="60465" x2="52632" y2="60930"/>
                        <a14:foregroundMark x1="52632" y1="60930" x2="52632" y2="60930"/>
                        <a14:foregroundMark x1="51196" y1="59535" x2="46890" y2="61860"/>
                        <a14:foregroundMark x1="45455" y1="61860" x2="45455" y2="61860"/>
                        <a14:foregroundMark x1="40191" y1="57674" x2="40191" y2="57674"/>
                        <a14:foregroundMark x1="30144" y1="45581" x2="28230" y2="44651"/>
                        <a14:foregroundMark x1="25837" y1="42791" x2="25837" y2="42791"/>
                        <a14:foregroundMark x1="25837" y1="40465" x2="25837" y2="4046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4818" y="6176963"/>
            <a:ext cx="569439" cy="585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867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637462"/>
          </a:xfrm>
        </p:spPr>
        <p:txBody>
          <a:bodyPr/>
          <a:lstStyle/>
          <a:p>
            <a:r>
              <a:rPr lang="nl-NL" dirty="0" smtClean="0"/>
              <a:t>Plan van aanpak </a:t>
            </a:r>
            <a:br>
              <a:rPr lang="nl-NL" dirty="0" smtClean="0"/>
            </a:br>
            <a:r>
              <a:rPr lang="nl-NL" dirty="0" smtClean="0"/>
              <a:t>“Verhalencafé”</a:t>
            </a:r>
            <a:endParaRPr lang="nl-NL" dirty="0"/>
          </a:p>
        </p:txBody>
      </p:sp>
      <p:grpSp>
        <p:nvGrpSpPr>
          <p:cNvPr id="3" name="Groep 2"/>
          <p:cNvGrpSpPr/>
          <p:nvPr/>
        </p:nvGrpSpPr>
        <p:grpSpPr>
          <a:xfrm>
            <a:off x="3648614" y="2635130"/>
            <a:ext cx="4894772" cy="3499661"/>
            <a:chOff x="3816967" y="3183771"/>
            <a:chExt cx="4558067" cy="3147830"/>
          </a:xfrm>
        </p:grpSpPr>
        <p:grpSp>
          <p:nvGrpSpPr>
            <p:cNvPr id="4" name="Groep 3"/>
            <p:cNvGrpSpPr/>
            <p:nvPr/>
          </p:nvGrpSpPr>
          <p:grpSpPr>
            <a:xfrm>
              <a:off x="3816967" y="3183771"/>
              <a:ext cx="4558067" cy="3147830"/>
              <a:chOff x="1381125" y="4443210"/>
              <a:chExt cx="3320335" cy="2414789"/>
            </a:xfrm>
          </p:grpSpPr>
          <p:pic>
            <p:nvPicPr>
              <p:cNvPr id="6" name="Afbeelding 5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381125" y="4443210"/>
                <a:ext cx="3320335" cy="2414789"/>
              </a:xfrm>
              <a:prstGeom prst="rect">
                <a:avLst/>
              </a:prstGeom>
            </p:spPr>
          </p:pic>
          <p:pic>
            <p:nvPicPr>
              <p:cNvPr id="7" name="Afbeelding 6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736035" y="5911402"/>
                <a:ext cx="637782" cy="244483"/>
              </a:xfrm>
              <a:prstGeom prst="rect">
                <a:avLst/>
              </a:prstGeom>
            </p:spPr>
          </p:pic>
        </p:grpSp>
        <p:sp>
          <p:nvSpPr>
            <p:cNvPr id="5" name="Tekstvak 4"/>
            <p:cNvSpPr txBox="1"/>
            <p:nvPr/>
          </p:nvSpPr>
          <p:spPr>
            <a:xfrm>
              <a:off x="5316694" y="4182405"/>
              <a:ext cx="1532993" cy="52322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2800" b="1" dirty="0" smtClean="0">
                  <a:latin typeface="Harlow Solid Italic" panose="04030604020F02020D02" pitchFamily="82" charset="0"/>
                </a:rPr>
                <a:t>Verhalen</a:t>
              </a:r>
              <a:endParaRPr lang="nl-NL" sz="2000" b="1" dirty="0">
                <a:latin typeface="Harlow Solid Italic" panose="04030604020F02020D02" pitchFamily="82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88715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6</a:t>
            </a:r>
            <a:r>
              <a:rPr lang="nl-NL" dirty="0" smtClean="0"/>
              <a:t> Kwaliteitsbewaking</a:t>
            </a:r>
            <a:endParaRPr lang="nl-NL" dirty="0"/>
          </a:p>
        </p:txBody>
      </p:sp>
      <p:sp>
        <p:nvSpPr>
          <p:cNvPr id="4" name="Tijdelijke aanduiding voor inhoud 2"/>
          <p:cNvSpPr>
            <a:spLocks noGrp="1"/>
          </p:cNvSpPr>
          <p:nvPr>
            <p:ph idx="1"/>
          </p:nvPr>
        </p:nvSpPr>
        <p:spPr>
          <a:xfrm>
            <a:off x="1672613" y="1421196"/>
            <a:ext cx="8846773" cy="4447589"/>
          </a:xfrm>
        </p:spPr>
        <p:txBody>
          <a:bodyPr>
            <a:normAutofit/>
          </a:bodyPr>
          <a:lstStyle/>
          <a:p>
            <a:r>
              <a:rPr lang="nl-NL" dirty="0" smtClean="0"/>
              <a:t>Wanneer is het project geslaagd?</a:t>
            </a:r>
          </a:p>
          <a:p>
            <a:endParaRPr lang="nl-NL" dirty="0"/>
          </a:p>
          <a:p>
            <a:r>
              <a:rPr lang="nl-NL" dirty="0" smtClean="0"/>
              <a:t>Gebruik de </a:t>
            </a:r>
            <a:r>
              <a:rPr lang="nl-NL" dirty="0" smtClean="0"/>
              <a:t>GIKOT </a:t>
            </a:r>
            <a:r>
              <a:rPr lang="nl-NL" dirty="0" smtClean="0"/>
              <a:t>methode</a:t>
            </a:r>
          </a:p>
          <a:p>
            <a:pPr lvl="1"/>
            <a:r>
              <a:rPr lang="nl-NL" b="1" dirty="0" smtClean="0"/>
              <a:t>G</a:t>
            </a:r>
            <a:r>
              <a:rPr lang="nl-NL" dirty="0" smtClean="0"/>
              <a:t>eld</a:t>
            </a:r>
            <a:endParaRPr lang="nl-NL" dirty="0"/>
          </a:p>
          <a:p>
            <a:pPr lvl="1"/>
            <a:r>
              <a:rPr lang="nl-NL" b="1" dirty="0"/>
              <a:t>I</a:t>
            </a:r>
            <a:r>
              <a:rPr lang="nl-NL" dirty="0"/>
              <a:t>nformatie</a:t>
            </a:r>
          </a:p>
          <a:p>
            <a:pPr lvl="1"/>
            <a:r>
              <a:rPr lang="nl-NL" b="1" dirty="0" smtClean="0"/>
              <a:t>K</a:t>
            </a:r>
            <a:r>
              <a:rPr lang="nl-NL" dirty="0" smtClean="0"/>
              <a:t>waliteit</a:t>
            </a:r>
            <a:endParaRPr lang="nl-NL" dirty="0"/>
          </a:p>
          <a:p>
            <a:pPr lvl="1"/>
            <a:r>
              <a:rPr lang="nl-NL" b="1" dirty="0"/>
              <a:t>O</a:t>
            </a:r>
            <a:r>
              <a:rPr lang="nl-NL" dirty="0"/>
              <a:t>rganisatie</a:t>
            </a:r>
          </a:p>
          <a:p>
            <a:pPr lvl="1"/>
            <a:r>
              <a:rPr lang="nl-NL" b="1" dirty="0"/>
              <a:t>T</a:t>
            </a:r>
            <a:r>
              <a:rPr lang="nl-NL" dirty="0"/>
              <a:t>ijd</a:t>
            </a:r>
          </a:p>
          <a:p>
            <a:pPr marL="0" indent="0">
              <a:buNone/>
            </a:pPr>
            <a:endParaRPr lang="nl-NL" sz="1000" dirty="0"/>
          </a:p>
          <a:p>
            <a:r>
              <a:rPr lang="nl-NL" dirty="0" smtClean="0"/>
              <a:t>Welke controles voer je uit?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27435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6</a:t>
            </a:r>
            <a:r>
              <a:rPr lang="nl-NL" dirty="0" smtClean="0"/>
              <a:t> Kwaliteitsbewaking</a:t>
            </a:r>
            <a:endParaRPr lang="nl-NL" dirty="0"/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51952598-F46A-459C-B03E-470B11AB0B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91731" y="1451905"/>
            <a:ext cx="7408538" cy="46778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3886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6</a:t>
            </a:r>
            <a:r>
              <a:rPr lang="nl-NL" dirty="0" smtClean="0"/>
              <a:t> Kwaliteitsbewaking</a:t>
            </a:r>
            <a:endParaRPr lang="nl-NL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08103B2-BA6C-437D-890C-7CE3A96408B6}"/>
              </a:ext>
            </a:extLst>
          </p:cNvPr>
          <p:cNvSpPr txBox="1">
            <a:spLocks noRot="1" noChangeArrowheads="1"/>
          </p:cNvSpPr>
          <p:nvPr/>
        </p:nvSpPr>
        <p:spPr bwMode="auto">
          <a:xfrm>
            <a:off x="1357342" y="1400694"/>
            <a:ext cx="8540750" cy="449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Char char="•"/>
              <a:defRPr/>
            </a:pPr>
            <a:r>
              <a:rPr lang="nl-NL" dirty="0" smtClean="0"/>
              <a:t>Planning vooraf (T)</a:t>
            </a:r>
          </a:p>
          <a:p>
            <a:pPr>
              <a:buFontTx/>
              <a:buChar char="•"/>
              <a:defRPr/>
            </a:pPr>
            <a:r>
              <a:rPr lang="nl-NL" dirty="0" smtClean="0"/>
              <a:t>Voortgangsbewaking (T, I)</a:t>
            </a:r>
          </a:p>
          <a:p>
            <a:pPr>
              <a:buFontTx/>
              <a:buChar char="•"/>
              <a:defRPr/>
            </a:pPr>
            <a:r>
              <a:rPr lang="nl-NL" dirty="0" smtClean="0"/>
              <a:t>Overleggen (I, O)</a:t>
            </a:r>
          </a:p>
          <a:p>
            <a:pPr>
              <a:buFontTx/>
              <a:buChar char="•"/>
              <a:defRPr/>
            </a:pPr>
            <a:r>
              <a:rPr lang="nl-NL" dirty="0" smtClean="0"/>
              <a:t>Planning aanpassen (T)</a:t>
            </a:r>
          </a:p>
          <a:p>
            <a:pPr>
              <a:buFontTx/>
              <a:buChar char="•"/>
              <a:defRPr/>
            </a:pPr>
            <a:r>
              <a:rPr lang="nl-NL" dirty="0" smtClean="0"/>
              <a:t>Bewaking budget (G)</a:t>
            </a:r>
          </a:p>
          <a:p>
            <a:pPr>
              <a:buFontTx/>
              <a:buChar char="•"/>
              <a:defRPr/>
            </a:pPr>
            <a:r>
              <a:rPr lang="nl-NL" dirty="0" smtClean="0"/>
              <a:t>Bewaking kwaliteit (K)</a:t>
            </a:r>
          </a:p>
          <a:p>
            <a:pPr>
              <a:buFontTx/>
              <a:buChar char="•"/>
              <a:defRPr/>
            </a:pPr>
            <a:r>
              <a:rPr lang="nl-NL" dirty="0" smtClean="0"/>
              <a:t>Verspreiding en archivering info (I)</a:t>
            </a:r>
          </a:p>
          <a:p>
            <a:pPr>
              <a:buFontTx/>
              <a:buChar char="•"/>
              <a:defRPr/>
            </a:pPr>
            <a:r>
              <a:rPr lang="nl-NL" dirty="0" smtClean="0"/>
              <a:t>Bewaking projectdoel (O)</a:t>
            </a:r>
          </a:p>
          <a:p>
            <a:pPr>
              <a:buFontTx/>
              <a:buChar char="•"/>
              <a:defRPr/>
            </a:pPr>
            <a:r>
              <a:rPr lang="nl-NL" dirty="0" smtClean="0"/>
              <a:t>Bedreigingen project (O)</a:t>
            </a:r>
            <a:endParaRPr lang="nl-NL" dirty="0"/>
          </a:p>
        </p:txBody>
      </p:sp>
      <p:sp>
        <p:nvSpPr>
          <p:cNvPr id="5" name="Rechthoek 4"/>
          <p:cNvSpPr/>
          <p:nvPr/>
        </p:nvSpPr>
        <p:spPr>
          <a:xfrm>
            <a:off x="8996234" y="2365131"/>
            <a:ext cx="3084396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nl-NL" sz="2800" b="1" dirty="0" smtClean="0">
                <a:solidFill>
                  <a:srgbClr val="002060"/>
                </a:solidFill>
              </a:rPr>
              <a:t>G</a:t>
            </a:r>
            <a:r>
              <a:rPr lang="nl-NL" sz="2800" dirty="0" smtClean="0">
                <a:solidFill>
                  <a:srgbClr val="002060"/>
                </a:solidFill>
              </a:rPr>
              <a:t>eld</a:t>
            </a:r>
            <a:endParaRPr lang="nl-NL" sz="2800" dirty="0">
              <a:solidFill>
                <a:srgbClr val="002060"/>
              </a:solidFill>
            </a:endParaRPr>
          </a:p>
          <a:p>
            <a:pPr lvl="1"/>
            <a:r>
              <a:rPr lang="nl-NL" sz="2800" b="1" dirty="0">
                <a:solidFill>
                  <a:srgbClr val="002060"/>
                </a:solidFill>
              </a:rPr>
              <a:t>I</a:t>
            </a:r>
            <a:r>
              <a:rPr lang="nl-NL" sz="2800" dirty="0">
                <a:solidFill>
                  <a:srgbClr val="002060"/>
                </a:solidFill>
              </a:rPr>
              <a:t>nformatie</a:t>
            </a:r>
          </a:p>
          <a:p>
            <a:pPr lvl="1"/>
            <a:r>
              <a:rPr lang="nl-NL" sz="2800" b="1" dirty="0">
                <a:solidFill>
                  <a:srgbClr val="002060"/>
                </a:solidFill>
              </a:rPr>
              <a:t>K</a:t>
            </a:r>
            <a:r>
              <a:rPr lang="nl-NL" sz="2800" dirty="0">
                <a:solidFill>
                  <a:srgbClr val="002060"/>
                </a:solidFill>
              </a:rPr>
              <a:t>waliteit</a:t>
            </a:r>
          </a:p>
          <a:p>
            <a:pPr lvl="1"/>
            <a:r>
              <a:rPr lang="nl-NL" sz="2800" b="1" dirty="0">
                <a:solidFill>
                  <a:srgbClr val="002060"/>
                </a:solidFill>
              </a:rPr>
              <a:t>O</a:t>
            </a:r>
            <a:r>
              <a:rPr lang="nl-NL" sz="2800" dirty="0">
                <a:solidFill>
                  <a:srgbClr val="002060"/>
                </a:solidFill>
              </a:rPr>
              <a:t>rganisatie</a:t>
            </a:r>
          </a:p>
          <a:p>
            <a:pPr lvl="1"/>
            <a:r>
              <a:rPr lang="nl-NL" sz="2800" b="1" dirty="0">
                <a:solidFill>
                  <a:srgbClr val="002060"/>
                </a:solidFill>
              </a:rPr>
              <a:t>T</a:t>
            </a:r>
            <a:r>
              <a:rPr lang="nl-NL" sz="2800" dirty="0">
                <a:solidFill>
                  <a:srgbClr val="002060"/>
                </a:solidFill>
              </a:rPr>
              <a:t>ijd</a:t>
            </a:r>
            <a:endParaRPr lang="nl-NL" sz="28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0616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Waardoor projecten mislukken</a:t>
            </a:r>
            <a:endParaRPr lang="nl-NL" dirty="0"/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1D425E79-4E24-4D52-BBE4-15040A4B9B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86773" y="2469604"/>
            <a:ext cx="4572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buSzPct val="95000"/>
              <a:buFont typeface="Wingdings" panose="05000000000000000000" pitchFamily="2" charset="2"/>
              <a:buChar char="ª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ª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nl-NL" altLang="nl-NL" sz="1800" b="0" dirty="0"/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nl-NL" altLang="nl-NL" sz="1800" b="0" dirty="0"/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D78091AD-FD63-46AA-AC00-FF03FA90A0DD}"/>
              </a:ext>
            </a:extLst>
          </p:cNvPr>
          <p:cNvSpPr>
            <a:spLocks noChangeArrowheads="1"/>
          </p:cNvSpPr>
          <p:nvPr/>
        </p:nvSpPr>
        <p:spPr bwMode="auto">
          <a:xfrm rot="-442083">
            <a:off x="1111646" y="1966166"/>
            <a:ext cx="1949450" cy="366712"/>
          </a:xfrm>
          <a:prstGeom prst="rect">
            <a:avLst/>
          </a:prstGeom>
          <a:solidFill>
            <a:srgbClr val="008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buSzPct val="95000"/>
              <a:buFont typeface="Wingdings" panose="05000000000000000000" pitchFamily="2" charset="2"/>
              <a:buChar char="ª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ª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nl-NL" altLang="nl-NL" sz="1800" b="0" dirty="0"/>
              <a:t>Onjuiste planning</a:t>
            </a:r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37409729-3CA1-4518-98D4-0376F75FFD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49923" y="2829967"/>
            <a:ext cx="2762250" cy="366712"/>
          </a:xfrm>
          <a:prstGeom prst="rect">
            <a:avLst/>
          </a:prstGeom>
          <a:solidFill>
            <a:srgbClr val="99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buSzPct val="95000"/>
              <a:buFont typeface="Wingdings" panose="05000000000000000000" pitchFamily="2" charset="2"/>
              <a:buChar char="ª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ª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nl-NL" altLang="nl-NL" sz="1800" b="0" dirty="0"/>
              <a:t>Te optimistische planning</a:t>
            </a:r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080D5C81-7FA2-4BCF-BBD9-4B567B92FF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49698" y="2109242"/>
            <a:ext cx="2774950" cy="366712"/>
          </a:xfrm>
          <a:prstGeom prst="rect">
            <a:avLst/>
          </a:prstGeom>
          <a:solidFill>
            <a:srgbClr val="CC33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buSzPct val="95000"/>
              <a:buFont typeface="Wingdings" panose="05000000000000000000" pitchFamily="2" charset="2"/>
              <a:buChar char="ª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ª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nl-NL" altLang="nl-NL" sz="1800" b="0" dirty="0"/>
              <a:t>Te laat beginnen activiteit</a:t>
            </a:r>
          </a:p>
        </p:txBody>
      </p:sp>
      <p:sp>
        <p:nvSpPr>
          <p:cNvPr id="10" name="Rectangle 14">
            <a:extLst>
              <a:ext uri="{FF2B5EF4-FFF2-40B4-BE49-F238E27FC236}">
                <a16:creationId xmlns:a16="http://schemas.microsoft.com/office/drawing/2014/main" id="{439DD151-B727-4013-9B1F-536751EC253C}"/>
              </a:ext>
            </a:extLst>
          </p:cNvPr>
          <p:cNvSpPr>
            <a:spLocks noChangeArrowheads="1"/>
          </p:cNvSpPr>
          <p:nvPr/>
        </p:nvSpPr>
        <p:spPr bwMode="auto">
          <a:xfrm rot="445885">
            <a:off x="3249698" y="1606004"/>
            <a:ext cx="3867150" cy="366713"/>
          </a:xfrm>
          <a:prstGeom prst="rect">
            <a:avLst/>
          </a:prstGeom>
          <a:solidFill>
            <a:srgbClr val="3333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buSzPct val="95000"/>
              <a:buFont typeface="Wingdings" panose="05000000000000000000" pitchFamily="2" charset="2"/>
              <a:buChar char="ª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ª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nl-NL" altLang="nl-NL" sz="1800" b="0" dirty="0"/>
              <a:t>Projectleden onvoldoende bekwaam</a:t>
            </a:r>
          </a:p>
        </p:txBody>
      </p:sp>
      <p:sp>
        <p:nvSpPr>
          <p:cNvPr id="11" name="Rectangle 15">
            <a:extLst>
              <a:ext uri="{FF2B5EF4-FFF2-40B4-BE49-F238E27FC236}">
                <a16:creationId xmlns:a16="http://schemas.microsoft.com/office/drawing/2014/main" id="{2764ADCB-CD40-43D8-A0CD-D5972C27F560}"/>
              </a:ext>
            </a:extLst>
          </p:cNvPr>
          <p:cNvSpPr>
            <a:spLocks noChangeArrowheads="1"/>
          </p:cNvSpPr>
          <p:nvPr/>
        </p:nvSpPr>
        <p:spPr bwMode="auto">
          <a:xfrm rot="504534">
            <a:off x="222015" y="5486588"/>
            <a:ext cx="2952750" cy="366713"/>
          </a:xfrm>
          <a:prstGeom prst="rect">
            <a:avLst/>
          </a:prstGeom>
          <a:solidFill>
            <a:srgbClr val="CC33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buSzPct val="95000"/>
              <a:buFont typeface="Wingdings" panose="05000000000000000000" pitchFamily="2" charset="2"/>
              <a:buChar char="ª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ª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nl-NL" altLang="nl-NL" sz="1800" b="0" dirty="0"/>
              <a:t>Project wordt tegengewerkt</a:t>
            </a:r>
          </a:p>
        </p:txBody>
      </p:sp>
      <p:sp>
        <p:nvSpPr>
          <p:cNvPr id="12" name="Rectangle 16">
            <a:extLst>
              <a:ext uri="{FF2B5EF4-FFF2-40B4-BE49-F238E27FC236}">
                <a16:creationId xmlns:a16="http://schemas.microsoft.com/office/drawing/2014/main" id="{9868A89E-806A-4C87-AEBF-AF47E19DE031}"/>
              </a:ext>
            </a:extLst>
          </p:cNvPr>
          <p:cNvSpPr>
            <a:spLocks noChangeArrowheads="1"/>
          </p:cNvSpPr>
          <p:nvPr/>
        </p:nvSpPr>
        <p:spPr bwMode="auto">
          <a:xfrm rot="442538">
            <a:off x="595379" y="3138742"/>
            <a:ext cx="4583113" cy="369888"/>
          </a:xfrm>
          <a:prstGeom prst="rect">
            <a:avLst/>
          </a:prstGeom>
          <a:solidFill>
            <a:srgbClr val="808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buSzPct val="95000"/>
              <a:buFont typeface="Wingdings" panose="05000000000000000000" pitchFamily="2" charset="2"/>
              <a:buChar char="ª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ª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nl-NL" altLang="nl-NL" sz="1800" b="0" dirty="0"/>
              <a:t>Projectleden hebben te veel aan hun hoofd</a:t>
            </a:r>
          </a:p>
        </p:txBody>
      </p:sp>
      <p:sp>
        <p:nvSpPr>
          <p:cNvPr id="13" name="Rectangle 17">
            <a:extLst>
              <a:ext uri="{FF2B5EF4-FFF2-40B4-BE49-F238E27FC236}">
                <a16:creationId xmlns:a16="http://schemas.microsoft.com/office/drawing/2014/main" id="{4D6AF54E-181C-4D13-B01F-F58963632692}"/>
              </a:ext>
            </a:extLst>
          </p:cNvPr>
          <p:cNvSpPr>
            <a:spLocks noChangeArrowheads="1"/>
          </p:cNvSpPr>
          <p:nvPr/>
        </p:nvSpPr>
        <p:spPr bwMode="auto">
          <a:xfrm rot="295823">
            <a:off x="6994611" y="2396579"/>
            <a:ext cx="4557712" cy="366713"/>
          </a:xfrm>
          <a:prstGeom prst="rect">
            <a:avLst/>
          </a:prstGeom>
          <a:solidFill>
            <a:srgbClr val="008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buSzPct val="95000"/>
              <a:buFont typeface="Wingdings" panose="05000000000000000000" pitchFamily="2" charset="2"/>
              <a:buChar char="ª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ª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nl-NL" altLang="nl-NL" sz="1800" b="0" dirty="0"/>
              <a:t>Projectmedewerkers willen 'te mooi' maken</a:t>
            </a:r>
          </a:p>
        </p:txBody>
      </p:sp>
      <p:sp>
        <p:nvSpPr>
          <p:cNvPr id="14" name="Rectangle 18">
            <a:extLst>
              <a:ext uri="{FF2B5EF4-FFF2-40B4-BE49-F238E27FC236}">
                <a16:creationId xmlns:a16="http://schemas.microsoft.com/office/drawing/2014/main" id="{0246E0CA-5F0D-4983-BFB1-22C337A40C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53386" y="1821904"/>
            <a:ext cx="4273550" cy="366713"/>
          </a:xfrm>
          <a:prstGeom prst="rect">
            <a:avLst/>
          </a:prstGeom>
          <a:solidFill>
            <a:srgbClr val="CC33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buSzPct val="95000"/>
              <a:buFont typeface="Wingdings" panose="05000000000000000000" pitchFamily="2" charset="2"/>
              <a:buChar char="ª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ª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nl-NL" altLang="nl-NL" sz="1800" b="0" dirty="0"/>
              <a:t>Veel kleine afwijkingen maken één grote</a:t>
            </a:r>
          </a:p>
        </p:txBody>
      </p:sp>
      <p:sp>
        <p:nvSpPr>
          <p:cNvPr id="15" name="Rectangle 19">
            <a:extLst>
              <a:ext uri="{FF2B5EF4-FFF2-40B4-BE49-F238E27FC236}">
                <a16:creationId xmlns:a16="http://schemas.microsoft.com/office/drawing/2014/main" id="{5105F421-0005-4985-9961-DCE079DEB15D}"/>
              </a:ext>
            </a:extLst>
          </p:cNvPr>
          <p:cNvSpPr>
            <a:spLocks noChangeArrowheads="1"/>
          </p:cNvSpPr>
          <p:nvPr/>
        </p:nvSpPr>
        <p:spPr bwMode="auto">
          <a:xfrm rot="-1357191">
            <a:off x="521140" y="4128176"/>
            <a:ext cx="1784350" cy="366712"/>
          </a:xfrm>
          <a:prstGeom prst="rect">
            <a:avLst/>
          </a:prstGeom>
          <a:solidFill>
            <a:srgbClr val="3333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buSzPct val="95000"/>
              <a:buFont typeface="Wingdings" panose="05000000000000000000" pitchFamily="2" charset="2"/>
              <a:buChar char="ª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ª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nl-NL" altLang="nl-NL" sz="1800" b="0" dirty="0"/>
              <a:t>Materiaalverlies</a:t>
            </a:r>
          </a:p>
        </p:txBody>
      </p:sp>
      <p:sp>
        <p:nvSpPr>
          <p:cNvPr id="16" name="Rectangle 20">
            <a:extLst>
              <a:ext uri="{FF2B5EF4-FFF2-40B4-BE49-F238E27FC236}">
                <a16:creationId xmlns:a16="http://schemas.microsoft.com/office/drawing/2014/main" id="{801A2E14-C457-4084-ABDD-1D16DFFD8709}"/>
              </a:ext>
            </a:extLst>
          </p:cNvPr>
          <p:cNvSpPr>
            <a:spLocks noChangeArrowheads="1"/>
          </p:cNvSpPr>
          <p:nvPr/>
        </p:nvSpPr>
        <p:spPr bwMode="auto">
          <a:xfrm rot="-1106097">
            <a:off x="2709948" y="4196804"/>
            <a:ext cx="2343150" cy="366713"/>
          </a:xfrm>
          <a:prstGeom prst="rect">
            <a:avLst/>
          </a:prstGeom>
          <a:solidFill>
            <a:srgbClr val="99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buSzPct val="95000"/>
              <a:buFont typeface="Wingdings" panose="05000000000000000000" pitchFamily="2" charset="2"/>
              <a:buChar char="ª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ª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nl-NL" altLang="nl-NL" sz="1800" b="0" dirty="0"/>
              <a:t>Herstellen van fouten</a:t>
            </a:r>
          </a:p>
        </p:txBody>
      </p:sp>
      <p:sp>
        <p:nvSpPr>
          <p:cNvPr id="17" name="Rectangle 21">
            <a:extLst>
              <a:ext uri="{FF2B5EF4-FFF2-40B4-BE49-F238E27FC236}">
                <a16:creationId xmlns:a16="http://schemas.microsoft.com/office/drawing/2014/main" id="{FDCE57B6-5483-4324-91B8-506BFC251616}"/>
              </a:ext>
            </a:extLst>
          </p:cNvPr>
          <p:cNvSpPr>
            <a:spLocks noChangeArrowheads="1"/>
          </p:cNvSpPr>
          <p:nvPr/>
        </p:nvSpPr>
        <p:spPr bwMode="auto">
          <a:xfrm rot="-549720">
            <a:off x="8361448" y="3037929"/>
            <a:ext cx="1746250" cy="366713"/>
          </a:xfrm>
          <a:prstGeom prst="rect">
            <a:avLst/>
          </a:prstGeom>
          <a:solidFill>
            <a:srgbClr val="3333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buSzPct val="95000"/>
              <a:buFont typeface="Wingdings" panose="05000000000000000000" pitchFamily="2" charset="2"/>
              <a:buChar char="ª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ª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nl-NL" altLang="nl-NL" sz="1800" b="0" dirty="0"/>
              <a:t>Te late levering</a:t>
            </a:r>
          </a:p>
        </p:txBody>
      </p:sp>
      <p:sp>
        <p:nvSpPr>
          <p:cNvPr id="18" name="Rectangle 22">
            <a:extLst>
              <a:ext uri="{FF2B5EF4-FFF2-40B4-BE49-F238E27FC236}">
                <a16:creationId xmlns:a16="http://schemas.microsoft.com/office/drawing/2014/main" id="{1D8E00DF-3427-48DD-8D15-F96423E1AA27}"/>
              </a:ext>
            </a:extLst>
          </p:cNvPr>
          <p:cNvSpPr>
            <a:spLocks noChangeArrowheads="1"/>
          </p:cNvSpPr>
          <p:nvPr/>
        </p:nvSpPr>
        <p:spPr bwMode="auto">
          <a:xfrm rot="-412904">
            <a:off x="5049923" y="4773067"/>
            <a:ext cx="2559050" cy="366712"/>
          </a:xfrm>
          <a:prstGeom prst="rect">
            <a:avLst/>
          </a:prstGeom>
          <a:solidFill>
            <a:srgbClr val="CC33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buSzPct val="95000"/>
              <a:buFont typeface="Wingdings" panose="05000000000000000000" pitchFamily="2" charset="2"/>
              <a:buChar char="ª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ª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nl-NL" altLang="nl-NL" sz="1800" b="0" dirty="0"/>
              <a:t>Vergeten voorbereiding</a:t>
            </a:r>
          </a:p>
        </p:txBody>
      </p:sp>
      <p:sp>
        <p:nvSpPr>
          <p:cNvPr id="19" name="Rectangle 23">
            <a:extLst>
              <a:ext uri="{FF2B5EF4-FFF2-40B4-BE49-F238E27FC236}">
                <a16:creationId xmlns:a16="http://schemas.microsoft.com/office/drawing/2014/main" id="{B7FD752D-8DFF-4ED5-8421-22DEC5284172}"/>
              </a:ext>
            </a:extLst>
          </p:cNvPr>
          <p:cNvSpPr>
            <a:spLocks noChangeArrowheads="1"/>
          </p:cNvSpPr>
          <p:nvPr/>
        </p:nvSpPr>
        <p:spPr bwMode="auto">
          <a:xfrm rot="742144">
            <a:off x="3178261" y="5422354"/>
            <a:ext cx="2152650" cy="366713"/>
          </a:xfrm>
          <a:prstGeom prst="rect">
            <a:avLst/>
          </a:prstGeom>
          <a:solidFill>
            <a:srgbClr val="808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buSzPct val="95000"/>
              <a:buFont typeface="Wingdings" panose="05000000000000000000" pitchFamily="2" charset="2"/>
              <a:buChar char="ª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ª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nl-NL" altLang="nl-NL" sz="1800" b="0" dirty="0"/>
              <a:t>Vergeten afwerking</a:t>
            </a:r>
          </a:p>
        </p:txBody>
      </p:sp>
      <p:sp>
        <p:nvSpPr>
          <p:cNvPr id="20" name="Rectangle 24">
            <a:extLst>
              <a:ext uri="{FF2B5EF4-FFF2-40B4-BE49-F238E27FC236}">
                <a16:creationId xmlns:a16="http://schemas.microsoft.com/office/drawing/2014/main" id="{F9B7DC1C-38B0-4B1B-A641-5F153664B1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6912" y="3914802"/>
            <a:ext cx="1454150" cy="366713"/>
          </a:xfrm>
          <a:prstGeom prst="rect">
            <a:avLst/>
          </a:prstGeom>
          <a:solidFill>
            <a:srgbClr val="008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buSzPct val="95000"/>
              <a:buFont typeface="Wingdings" panose="05000000000000000000" pitchFamily="2" charset="2"/>
              <a:buChar char="ª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ª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nl-NL" altLang="nl-NL" sz="1800" b="0" dirty="0"/>
              <a:t>Calamiteiten</a:t>
            </a:r>
          </a:p>
        </p:txBody>
      </p:sp>
      <p:sp>
        <p:nvSpPr>
          <p:cNvPr id="21" name="Rectangle 25">
            <a:extLst>
              <a:ext uri="{FF2B5EF4-FFF2-40B4-BE49-F238E27FC236}">
                <a16:creationId xmlns:a16="http://schemas.microsoft.com/office/drawing/2014/main" id="{FAB9FA9C-85DE-493C-8A3B-C9316C96A71F}"/>
              </a:ext>
            </a:extLst>
          </p:cNvPr>
          <p:cNvSpPr>
            <a:spLocks noChangeArrowheads="1"/>
          </p:cNvSpPr>
          <p:nvPr/>
        </p:nvSpPr>
        <p:spPr bwMode="auto">
          <a:xfrm rot="-928280">
            <a:off x="7353386" y="5349329"/>
            <a:ext cx="2762250" cy="366713"/>
          </a:xfrm>
          <a:prstGeom prst="rect">
            <a:avLst/>
          </a:prstGeom>
          <a:solidFill>
            <a:srgbClr val="3333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buSzPct val="95000"/>
              <a:buFont typeface="Wingdings" panose="05000000000000000000" pitchFamily="2" charset="2"/>
              <a:buChar char="ª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ª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nl-NL" altLang="nl-NL" sz="1800" b="0" dirty="0"/>
              <a:t>Onduidelijk doel/opdracht</a:t>
            </a:r>
          </a:p>
        </p:txBody>
      </p:sp>
      <p:sp>
        <p:nvSpPr>
          <p:cNvPr id="22" name="Rectangle 26">
            <a:extLst>
              <a:ext uri="{FF2B5EF4-FFF2-40B4-BE49-F238E27FC236}">
                <a16:creationId xmlns:a16="http://schemas.microsoft.com/office/drawing/2014/main" id="{C931B5DB-458A-4E9B-948B-E84D6A7DD417}"/>
              </a:ext>
            </a:extLst>
          </p:cNvPr>
          <p:cNvSpPr>
            <a:spLocks noChangeArrowheads="1"/>
          </p:cNvSpPr>
          <p:nvPr/>
        </p:nvSpPr>
        <p:spPr bwMode="auto">
          <a:xfrm rot="383664">
            <a:off x="8218573" y="4557167"/>
            <a:ext cx="2127250" cy="366712"/>
          </a:xfrm>
          <a:prstGeom prst="rect">
            <a:avLst/>
          </a:prstGeom>
          <a:solidFill>
            <a:srgbClr val="99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buSzPct val="95000"/>
              <a:buFont typeface="Wingdings" panose="05000000000000000000" pitchFamily="2" charset="2"/>
              <a:buChar char="ª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ª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nl-NL" altLang="nl-NL" sz="1800" b="0" dirty="0"/>
              <a:t>Definitiewijzigingen</a:t>
            </a:r>
          </a:p>
        </p:txBody>
      </p:sp>
      <p:sp>
        <p:nvSpPr>
          <p:cNvPr id="23" name="Rectangle 27">
            <a:extLst>
              <a:ext uri="{FF2B5EF4-FFF2-40B4-BE49-F238E27FC236}">
                <a16:creationId xmlns:a16="http://schemas.microsoft.com/office/drawing/2014/main" id="{512030E0-B2EB-491E-A960-4432BFFCBBEC}"/>
              </a:ext>
            </a:extLst>
          </p:cNvPr>
          <p:cNvSpPr>
            <a:spLocks noChangeArrowheads="1"/>
          </p:cNvSpPr>
          <p:nvPr/>
        </p:nvSpPr>
        <p:spPr bwMode="auto">
          <a:xfrm rot="985034">
            <a:off x="9082173" y="3838029"/>
            <a:ext cx="2533650" cy="366713"/>
          </a:xfrm>
          <a:prstGeom prst="rect">
            <a:avLst/>
          </a:prstGeom>
          <a:solidFill>
            <a:srgbClr val="CC33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buSzPct val="95000"/>
              <a:buFont typeface="Wingdings" panose="05000000000000000000" pitchFamily="2" charset="2"/>
              <a:buChar char="ª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ª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nl-NL" altLang="nl-NL" sz="1800" b="0" dirty="0"/>
              <a:t>Buitenwereld verandert</a:t>
            </a:r>
          </a:p>
        </p:txBody>
      </p:sp>
      <p:sp>
        <p:nvSpPr>
          <p:cNvPr id="24" name="Rectangle 28">
            <a:extLst>
              <a:ext uri="{FF2B5EF4-FFF2-40B4-BE49-F238E27FC236}">
                <a16:creationId xmlns:a16="http://schemas.microsoft.com/office/drawing/2014/main" id="{7D4FDB63-8B1D-44B1-8742-17E5E138C0E8}"/>
              </a:ext>
            </a:extLst>
          </p:cNvPr>
          <p:cNvSpPr>
            <a:spLocks noChangeArrowheads="1"/>
          </p:cNvSpPr>
          <p:nvPr/>
        </p:nvSpPr>
        <p:spPr bwMode="auto">
          <a:xfrm rot="-325021">
            <a:off x="7210511" y="3693567"/>
            <a:ext cx="1708150" cy="366712"/>
          </a:xfrm>
          <a:prstGeom prst="rect">
            <a:avLst/>
          </a:prstGeom>
          <a:solidFill>
            <a:srgbClr val="808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buSzPct val="95000"/>
              <a:buFont typeface="Wingdings" panose="05000000000000000000" pitchFamily="2" charset="2"/>
              <a:buChar char="ª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ª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nl-NL" altLang="nl-NL" sz="1800" b="0" dirty="0"/>
              <a:t>Renteverliezen</a:t>
            </a:r>
          </a:p>
        </p:txBody>
      </p:sp>
    </p:spTree>
    <p:extLst>
      <p:ext uri="{BB962C8B-B14F-4D97-AF65-F5344CB8AC3E}">
        <p14:creationId xmlns:p14="http://schemas.microsoft.com/office/powerpoint/2010/main" val="1400869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4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6" dur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7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0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3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" dur="1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6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8" dur="1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9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1" dur="1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2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4" dur="1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0" dur="1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1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3" dur="1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4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6" dur="1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7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9" dur="1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50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2" dur="1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53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5" dur="1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56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8" dur="1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59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1" dur="1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6</a:t>
            </a:r>
            <a:r>
              <a:rPr lang="nl-NL" dirty="0" smtClean="0"/>
              <a:t> Kwaliteitsbewaking – Plan van aanpak</a:t>
            </a:r>
            <a:endParaRPr lang="nl-NL" dirty="0"/>
          </a:p>
        </p:txBody>
      </p:sp>
      <p:sp>
        <p:nvSpPr>
          <p:cNvPr id="4" name="Rechthoek 3"/>
          <p:cNvSpPr/>
          <p:nvPr/>
        </p:nvSpPr>
        <p:spPr>
          <a:xfrm>
            <a:off x="3048000" y="2039004"/>
            <a:ext cx="6096000" cy="277999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20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Kwaliteitsbewaking</a:t>
            </a:r>
            <a:endParaRPr lang="nl-NL" sz="20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Er is beschreven op welke manier ervoor gezorgd wordt dat de kwaliteit goed bewaakt wordt. Er is minimaal beschreven hoe de kwaliteit bewaakt gaat worden van: </a:t>
            </a:r>
            <a:endParaRPr lang="nl-NL" sz="20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Tussentijdse producten</a:t>
            </a:r>
            <a:endParaRPr lang="nl-NL" sz="20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Opgeleverde stukken van individuele projectleden</a:t>
            </a:r>
            <a:endParaRPr lang="nl-NL" sz="20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Uitvoering verhalencafé </a:t>
            </a:r>
            <a:endParaRPr lang="nl-NL" sz="20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Presentatie(s) </a:t>
            </a:r>
            <a:endParaRPr lang="nl-NL" sz="20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5443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Plan van aanpak</a:t>
            </a:r>
            <a:endParaRPr lang="nl-NL" dirty="0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4AB40DFA-DF84-40A5-B7B1-F043444D01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19636" y="1811681"/>
            <a:ext cx="6552728" cy="38893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9518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Plan van aanpak</a:t>
            </a:r>
            <a:endParaRPr lang="nl-NL" dirty="0"/>
          </a:p>
        </p:txBody>
      </p:sp>
      <p:grpSp>
        <p:nvGrpSpPr>
          <p:cNvPr id="3" name="Groep 2"/>
          <p:cNvGrpSpPr/>
          <p:nvPr/>
        </p:nvGrpSpPr>
        <p:grpSpPr>
          <a:xfrm>
            <a:off x="2819636" y="1770117"/>
            <a:ext cx="6552728" cy="3889334"/>
            <a:chOff x="2819636" y="1770117"/>
            <a:chExt cx="6552728" cy="3889334"/>
          </a:xfrm>
        </p:grpSpPr>
        <p:pic>
          <p:nvPicPr>
            <p:cNvPr id="4" name="Afbeelding 3">
              <a:extLst>
                <a:ext uri="{FF2B5EF4-FFF2-40B4-BE49-F238E27FC236}">
                  <a16:creationId xmlns:a16="http://schemas.microsoft.com/office/drawing/2014/main" id="{4AB40DFA-DF84-40A5-B7B1-F043444D013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819636" y="1770117"/>
              <a:ext cx="6552728" cy="3889334"/>
            </a:xfrm>
            <a:prstGeom prst="rect">
              <a:avLst/>
            </a:prstGeom>
          </p:spPr>
        </p:pic>
        <p:pic>
          <p:nvPicPr>
            <p:cNvPr id="5" name="Afbeelding 4">
              <a:extLst>
                <a:ext uri="{FF2B5EF4-FFF2-40B4-BE49-F238E27FC236}">
                  <a16:creationId xmlns:a16="http://schemas.microsoft.com/office/drawing/2014/main" id="{4AB40DFA-DF84-40A5-B7B1-F043444D013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rcRect t="67766"/>
            <a:stretch/>
          </p:blipFill>
          <p:spPr>
            <a:xfrm>
              <a:off x="2819636" y="4405745"/>
              <a:ext cx="6552728" cy="125370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955729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3 Projectactiviteiten – Plan van aanpak</a:t>
            </a:r>
            <a:endParaRPr lang="nl-NL" dirty="0"/>
          </a:p>
        </p:txBody>
      </p:sp>
      <p:sp>
        <p:nvSpPr>
          <p:cNvPr id="8" name="Tijdelijke aanduiding voor inhoud 2"/>
          <p:cNvSpPr>
            <a:spLocks noGrp="1"/>
          </p:cNvSpPr>
          <p:nvPr/>
        </p:nvSpPr>
        <p:spPr>
          <a:xfrm>
            <a:off x="1312128" y="1690688"/>
            <a:ext cx="8846773" cy="49294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dirty="0" smtClean="0"/>
              <a:t>Geef een overzicht van alle projectactiviteiten</a:t>
            </a:r>
          </a:p>
          <a:p>
            <a:r>
              <a:rPr lang="nl-NL" dirty="0" smtClean="0"/>
              <a:t>Per </a:t>
            </a:r>
            <a:r>
              <a:rPr lang="nl-NL" dirty="0" smtClean="0"/>
              <a:t>werkgroep: </a:t>
            </a:r>
          </a:p>
          <a:p>
            <a:pPr lvl="1"/>
            <a:r>
              <a:rPr lang="nl-NL" dirty="0" smtClean="0"/>
              <a:t>Catering</a:t>
            </a:r>
          </a:p>
          <a:p>
            <a:pPr lvl="1"/>
            <a:r>
              <a:rPr lang="nl-NL" dirty="0" smtClean="0"/>
              <a:t>Projectleiding </a:t>
            </a:r>
          </a:p>
          <a:p>
            <a:pPr lvl="1"/>
            <a:r>
              <a:rPr lang="nl-NL" dirty="0" smtClean="0"/>
              <a:t>Communicatie </a:t>
            </a:r>
          </a:p>
          <a:p>
            <a:pPr lvl="1"/>
            <a:r>
              <a:rPr lang="nl-NL" dirty="0" smtClean="0"/>
              <a:t>Facilitair</a:t>
            </a:r>
            <a:endParaRPr lang="nl-NL" dirty="0" smtClean="0"/>
          </a:p>
          <a:p>
            <a:r>
              <a:rPr lang="nl-NL" dirty="0" smtClean="0"/>
              <a:t>Benoem in welke </a:t>
            </a:r>
            <a:r>
              <a:rPr lang="nl-NL" b="1" i="1" dirty="0" smtClean="0"/>
              <a:t>projectfase</a:t>
            </a:r>
            <a:r>
              <a:rPr lang="nl-NL" dirty="0" smtClean="0"/>
              <a:t> welke activiteit wordt uitgevoerd</a:t>
            </a:r>
          </a:p>
          <a:p>
            <a:r>
              <a:rPr lang="nl-NL" dirty="0" smtClean="0"/>
              <a:t>Doe dit op een logische </a:t>
            </a:r>
            <a:r>
              <a:rPr lang="nl-NL" dirty="0" smtClean="0"/>
              <a:t>manier</a:t>
            </a:r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52498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>
            <a:extLst>
              <a:ext uri="{FF2B5EF4-FFF2-40B4-BE49-F238E27FC236}">
                <a16:creationId xmlns:a16="http://schemas.microsoft.com/office/drawing/2014/main" id="{E886602B-75E8-4C04-9600-5C958C59E6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22896" y="1022149"/>
            <a:ext cx="5486400" cy="5095875"/>
          </a:xfrm>
          <a:prstGeom prst="rect">
            <a:avLst/>
          </a:prstGeom>
        </p:spPr>
      </p:pic>
      <p:sp>
        <p:nvSpPr>
          <p:cNvPr id="6" name="Titel 1"/>
          <p:cNvSpPr txBox="1">
            <a:spLocks/>
          </p:cNvSpPr>
          <p:nvPr/>
        </p:nvSpPr>
        <p:spPr bwMode="auto">
          <a:xfrm>
            <a:off x="990600" y="517525"/>
            <a:ext cx="105156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/>
              </a:defRPr>
            </a:lvl2pPr>
            <a:lvl3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/>
              </a:defRPr>
            </a:lvl3pPr>
            <a:lvl4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/>
              </a:defRPr>
            </a:lvl4pPr>
            <a:lvl5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/>
              </a:defRPr>
            </a:lvl9pPr>
          </a:lstStyle>
          <a:p>
            <a:r>
              <a:rPr lang="nl-NL" smtClean="0"/>
              <a:t>Projectfases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73747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3 Projectactiviteiten – Plan van aanpak</a:t>
            </a:r>
            <a:endParaRPr lang="nl-NL" dirty="0"/>
          </a:p>
        </p:txBody>
      </p:sp>
      <p:sp>
        <p:nvSpPr>
          <p:cNvPr id="7" name="Rechthoek 6"/>
          <p:cNvSpPr/>
          <p:nvPr/>
        </p:nvSpPr>
        <p:spPr>
          <a:xfrm>
            <a:off x="3048000" y="2264121"/>
            <a:ext cx="6096000" cy="159120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nl-NL" sz="20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Projectactiviteiten</a:t>
            </a:r>
            <a:endParaRPr lang="nl-NL" sz="20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Er is beschreven welke taken of activiteiten er uitgevoerd moeten worden om het projectresultaat te bereiken. </a:t>
            </a:r>
            <a:endParaRPr lang="nl-NL" sz="20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taken of activiteiten zijn uitgesplitst in onderdelen die per keer gedaan moeten worden. </a:t>
            </a:r>
            <a:endParaRPr lang="nl-NL" sz="20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4715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4</a:t>
            </a:r>
            <a:r>
              <a:rPr lang="nl-NL" dirty="0" smtClean="0"/>
              <a:t> Projectgrenzen</a:t>
            </a:r>
            <a:endParaRPr lang="nl-NL" dirty="0"/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DAE727B7-D23B-4D91-8BAB-0979641572E1}"/>
              </a:ext>
            </a:extLst>
          </p:cNvPr>
          <p:cNvSpPr>
            <a:spLocks noChangeArrowheads="1"/>
          </p:cNvSpPr>
          <p:nvPr/>
        </p:nvSpPr>
        <p:spPr bwMode="blackWhite">
          <a:xfrm>
            <a:off x="4253807" y="1728123"/>
            <a:ext cx="2768600" cy="3759200"/>
          </a:xfrm>
          <a:prstGeom prst="rect">
            <a:avLst/>
          </a:prstGeom>
          <a:solidFill>
            <a:schemeClr val="accent1"/>
          </a:solidFill>
          <a:ln w="76200">
            <a:solidFill>
              <a:srgbClr val="FF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buSzPct val="95000"/>
              <a:buFont typeface="Wingdings" panose="05000000000000000000" pitchFamily="2" charset="2"/>
              <a:buChar char="ª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ª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nl-NL" altLang="nl-NL" sz="1800" dirty="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5A49499-B70A-40DA-AB2D-6CF1584500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64932" y="1297911"/>
            <a:ext cx="2250616" cy="3699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7" rIns="92075" bIns="46037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buSzPct val="95000"/>
              <a:buFont typeface="Wingdings" panose="05000000000000000000" pitchFamily="2" charset="2"/>
              <a:buChar char="ª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ª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nl-NL" sz="1800" dirty="0">
                <a:solidFill>
                  <a:srgbClr val="002060"/>
                </a:solidFill>
              </a:rPr>
              <a:t>Start van het project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4883090-91BE-482C-834C-E88ABFE468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93732" y="5565111"/>
            <a:ext cx="1596591" cy="3699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7" rIns="92075" bIns="46037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buSzPct val="95000"/>
              <a:buFont typeface="Wingdings" panose="05000000000000000000" pitchFamily="2" charset="2"/>
              <a:buChar char="ª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ª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nl-NL" sz="1800" dirty="0">
                <a:solidFill>
                  <a:srgbClr val="002060"/>
                </a:solidFill>
              </a:rPr>
              <a:t>Einde  project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C2DACE1-C0D8-4394-91DD-B481BEDC98D8}"/>
              </a:ext>
            </a:extLst>
          </p:cNvPr>
          <p:cNvSpPr>
            <a:spLocks noChangeArrowheads="1"/>
          </p:cNvSpPr>
          <p:nvPr/>
        </p:nvSpPr>
        <p:spPr bwMode="auto">
          <a:xfrm rot="-5460000">
            <a:off x="2273675" y="3247994"/>
            <a:ext cx="2444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7" rIns="92075" bIns="46037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buSzPct val="95000"/>
              <a:buFont typeface="Wingdings" panose="05000000000000000000" pitchFamily="2" charset="2"/>
              <a:buChar char="ª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ª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nl-NL" sz="1800" dirty="0"/>
              <a:t>Rand van het project</a:t>
            </a:r>
          </a:p>
        </p:txBody>
      </p:sp>
      <p:grpSp>
        <p:nvGrpSpPr>
          <p:cNvPr id="7" name="Group 7">
            <a:extLst>
              <a:ext uri="{FF2B5EF4-FFF2-40B4-BE49-F238E27FC236}">
                <a16:creationId xmlns:a16="http://schemas.microsoft.com/office/drawing/2014/main" id="{27577BC7-C228-427F-9935-0400A3AC2A43}"/>
              </a:ext>
            </a:extLst>
          </p:cNvPr>
          <p:cNvGrpSpPr>
            <a:grpSpLocks/>
          </p:cNvGrpSpPr>
          <p:nvPr/>
        </p:nvGrpSpPr>
        <p:grpSpPr bwMode="auto">
          <a:xfrm>
            <a:off x="4915795" y="2005936"/>
            <a:ext cx="1446212" cy="2744787"/>
            <a:chOff x="1201" y="1583"/>
            <a:chExt cx="911" cy="1729"/>
          </a:xfrm>
        </p:grpSpPr>
        <p:sp>
          <p:nvSpPr>
            <p:cNvPr id="8" name="Line 8">
              <a:extLst>
                <a:ext uri="{FF2B5EF4-FFF2-40B4-BE49-F238E27FC236}">
                  <a16:creationId xmlns:a16="http://schemas.microsoft.com/office/drawing/2014/main" id="{1AC95C1B-5C45-4B34-9FB8-644C8ED12B8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01" y="1776"/>
              <a:ext cx="91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NL" dirty="0"/>
            </a:p>
          </p:txBody>
        </p:sp>
        <p:sp>
          <p:nvSpPr>
            <p:cNvPr id="9" name="Rectangle 9">
              <a:extLst>
                <a:ext uri="{FF2B5EF4-FFF2-40B4-BE49-F238E27FC236}">
                  <a16:creationId xmlns:a16="http://schemas.microsoft.com/office/drawing/2014/main" id="{AD79C22B-A734-41DA-872A-C4EAF87B78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34" y="1583"/>
              <a:ext cx="58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90000"/>
                <a:buFont typeface="Wingdings" panose="05000000000000000000" pitchFamily="2" charset="2"/>
                <a:buBlip>
                  <a:blip r:embed="rId2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FF0000"/>
                </a:buClr>
                <a:buSzPct val="95000"/>
                <a:buFont typeface="Wingdings" panose="05000000000000000000" pitchFamily="2" charset="2"/>
                <a:buChar char="ª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Font typeface="Wingdings" panose="05000000000000000000" pitchFamily="2" charset="2"/>
                <a:buChar char="w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Char char="ª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Font typeface="Wingdings" panose="05000000000000000000" pitchFamily="2" charset="2"/>
                <a:buChar char="w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Font typeface="Wingdings" panose="05000000000000000000" pitchFamily="2" charset="2"/>
                <a:buChar char="w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Font typeface="Wingdings" panose="05000000000000000000" pitchFamily="2" charset="2"/>
                <a:buChar char="w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Font typeface="Wingdings" panose="05000000000000000000" pitchFamily="2" charset="2"/>
                <a:buChar char="w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Font typeface="Wingdings" panose="05000000000000000000" pitchFamily="2" charset="2"/>
                <a:buChar char="w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nl-NL" sz="1600" dirty="0"/>
                <a:t>Mijlpaal</a:t>
              </a:r>
            </a:p>
          </p:txBody>
        </p:sp>
        <p:sp>
          <p:nvSpPr>
            <p:cNvPr id="10" name="Line 10">
              <a:extLst>
                <a:ext uri="{FF2B5EF4-FFF2-40B4-BE49-F238E27FC236}">
                  <a16:creationId xmlns:a16="http://schemas.microsoft.com/office/drawing/2014/main" id="{5AAD7D8B-C891-4CBE-BCE8-39BEB7B800D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01" y="2352"/>
              <a:ext cx="91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NL" dirty="0"/>
            </a:p>
          </p:txBody>
        </p:sp>
        <p:sp>
          <p:nvSpPr>
            <p:cNvPr id="11" name="Rectangle 11">
              <a:extLst>
                <a:ext uri="{FF2B5EF4-FFF2-40B4-BE49-F238E27FC236}">
                  <a16:creationId xmlns:a16="http://schemas.microsoft.com/office/drawing/2014/main" id="{7369ED54-EE1E-4F30-8EC0-A2BE07E5B01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34" y="1871"/>
              <a:ext cx="58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90000"/>
                <a:buFont typeface="Wingdings" panose="05000000000000000000" pitchFamily="2" charset="2"/>
                <a:buBlip>
                  <a:blip r:embed="rId2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FF0000"/>
                </a:buClr>
                <a:buSzPct val="95000"/>
                <a:buFont typeface="Wingdings" panose="05000000000000000000" pitchFamily="2" charset="2"/>
                <a:buChar char="ª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Font typeface="Wingdings" panose="05000000000000000000" pitchFamily="2" charset="2"/>
                <a:buChar char="w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Char char="ª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Font typeface="Wingdings" panose="05000000000000000000" pitchFamily="2" charset="2"/>
                <a:buChar char="w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Font typeface="Wingdings" panose="05000000000000000000" pitchFamily="2" charset="2"/>
                <a:buChar char="w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Font typeface="Wingdings" panose="05000000000000000000" pitchFamily="2" charset="2"/>
                <a:buChar char="w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Font typeface="Wingdings" panose="05000000000000000000" pitchFamily="2" charset="2"/>
                <a:buChar char="w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Font typeface="Wingdings" panose="05000000000000000000" pitchFamily="2" charset="2"/>
                <a:buChar char="w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nl-NL" sz="1600" dirty="0"/>
                <a:t>Mijlpaal</a:t>
              </a:r>
            </a:p>
          </p:txBody>
        </p:sp>
        <p:sp>
          <p:nvSpPr>
            <p:cNvPr id="12" name="Line 12">
              <a:extLst>
                <a:ext uri="{FF2B5EF4-FFF2-40B4-BE49-F238E27FC236}">
                  <a16:creationId xmlns:a16="http://schemas.microsoft.com/office/drawing/2014/main" id="{7A9301D1-41F2-4E49-92C7-C8EC5000669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01" y="2064"/>
              <a:ext cx="91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NL" dirty="0"/>
            </a:p>
          </p:txBody>
        </p:sp>
        <p:sp>
          <p:nvSpPr>
            <p:cNvPr id="13" name="Line 13">
              <a:extLst>
                <a:ext uri="{FF2B5EF4-FFF2-40B4-BE49-F238E27FC236}">
                  <a16:creationId xmlns:a16="http://schemas.microsoft.com/office/drawing/2014/main" id="{FA6298C6-FEB4-4624-A1AA-71C0879ED9A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01" y="3072"/>
              <a:ext cx="91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NL" dirty="0"/>
            </a:p>
          </p:txBody>
        </p:sp>
        <p:sp>
          <p:nvSpPr>
            <p:cNvPr id="14" name="Line 14">
              <a:extLst>
                <a:ext uri="{FF2B5EF4-FFF2-40B4-BE49-F238E27FC236}">
                  <a16:creationId xmlns:a16="http://schemas.microsoft.com/office/drawing/2014/main" id="{66CD6E10-6FC8-4652-BA43-D9C70448C30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01" y="2784"/>
              <a:ext cx="91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NL" dirty="0"/>
            </a:p>
          </p:txBody>
        </p:sp>
        <p:sp>
          <p:nvSpPr>
            <p:cNvPr id="15" name="Line 15">
              <a:extLst>
                <a:ext uri="{FF2B5EF4-FFF2-40B4-BE49-F238E27FC236}">
                  <a16:creationId xmlns:a16="http://schemas.microsoft.com/office/drawing/2014/main" id="{F57D8384-D46C-4D41-B99C-A5650608AB1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01" y="3312"/>
              <a:ext cx="91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NL" dirty="0"/>
            </a:p>
          </p:txBody>
        </p:sp>
      </p:grpSp>
      <p:sp>
        <p:nvSpPr>
          <p:cNvPr id="16" name="Rectangle 16">
            <a:extLst>
              <a:ext uri="{FF2B5EF4-FFF2-40B4-BE49-F238E27FC236}">
                <a16:creationId xmlns:a16="http://schemas.microsoft.com/office/drawing/2014/main" id="{25309E83-31A1-4DF7-A0FF-CA884868A7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55332" y="5573048"/>
            <a:ext cx="12176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7" rIns="92075" bIns="46037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buSzPct val="95000"/>
              <a:buFont typeface="Wingdings" panose="05000000000000000000" pitchFamily="2" charset="2"/>
              <a:buChar char="ª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ª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nl-NL" sz="2400" dirty="0"/>
              <a:t>Project</a:t>
            </a:r>
          </a:p>
        </p:txBody>
      </p:sp>
      <p:grpSp>
        <p:nvGrpSpPr>
          <p:cNvPr id="17" name="Group 17">
            <a:extLst>
              <a:ext uri="{FF2B5EF4-FFF2-40B4-BE49-F238E27FC236}">
                <a16:creationId xmlns:a16="http://schemas.microsoft.com/office/drawing/2014/main" id="{D52B0A51-525E-4217-8252-AD0937E0472F}"/>
              </a:ext>
            </a:extLst>
          </p:cNvPr>
          <p:cNvGrpSpPr>
            <a:grpSpLocks/>
          </p:cNvGrpSpPr>
          <p:nvPr/>
        </p:nvGrpSpPr>
        <p:grpSpPr bwMode="auto">
          <a:xfrm>
            <a:off x="3777557" y="3321973"/>
            <a:ext cx="3721100" cy="2616200"/>
            <a:chOff x="484" y="2404"/>
            <a:chExt cx="2344" cy="1648"/>
          </a:xfrm>
        </p:grpSpPr>
        <p:sp>
          <p:nvSpPr>
            <p:cNvPr id="18" name="AutoShape 18">
              <a:extLst>
                <a:ext uri="{FF2B5EF4-FFF2-40B4-BE49-F238E27FC236}">
                  <a16:creationId xmlns:a16="http://schemas.microsoft.com/office/drawing/2014/main" id="{90C99AAC-CCDB-4552-B012-2E3D4213ACA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4" y="2404"/>
              <a:ext cx="280" cy="232"/>
            </a:xfrm>
            <a:prstGeom prst="rightArrow">
              <a:avLst>
                <a:gd name="adj1" fmla="val 50000"/>
                <a:gd name="adj2" fmla="val 52517"/>
              </a:avLst>
            </a:prstGeom>
            <a:solidFill>
              <a:srgbClr val="FF00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2"/>
                </a:buClr>
                <a:buSzPct val="90000"/>
                <a:buFont typeface="Wingdings" panose="05000000000000000000" pitchFamily="2" charset="2"/>
                <a:buBlip>
                  <a:blip r:embed="rId2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FF0000"/>
                </a:buClr>
                <a:buSzPct val="95000"/>
                <a:buFont typeface="Wingdings" panose="05000000000000000000" pitchFamily="2" charset="2"/>
                <a:buChar char="ª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Font typeface="Wingdings" panose="05000000000000000000" pitchFamily="2" charset="2"/>
                <a:buChar char="w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Char char="ª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Font typeface="Wingdings" panose="05000000000000000000" pitchFamily="2" charset="2"/>
                <a:buChar char="w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Font typeface="Wingdings" panose="05000000000000000000" pitchFamily="2" charset="2"/>
                <a:buChar char="w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Font typeface="Wingdings" panose="05000000000000000000" pitchFamily="2" charset="2"/>
                <a:buChar char="w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Font typeface="Wingdings" panose="05000000000000000000" pitchFamily="2" charset="2"/>
                <a:buChar char="w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Font typeface="Wingdings" panose="05000000000000000000" pitchFamily="2" charset="2"/>
                <a:buChar char="w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nl-NL" altLang="nl-NL" sz="1800" dirty="0"/>
            </a:p>
          </p:txBody>
        </p:sp>
        <p:sp>
          <p:nvSpPr>
            <p:cNvPr id="19" name="AutoShape 19">
              <a:extLst>
                <a:ext uri="{FF2B5EF4-FFF2-40B4-BE49-F238E27FC236}">
                  <a16:creationId xmlns:a16="http://schemas.microsoft.com/office/drawing/2014/main" id="{81527A27-738B-4646-8055-3A5B3FA5939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48" y="2404"/>
              <a:ext cx="280" cy="232"/>
            </a:xfrm>
            <a:prstGeom prst="leftArrow">
              <a:avLst>
                <a:gd name="adj1" fmla="val 50000"/>
                <a:gd name="adj2" fmla="val 52483"/>
              </a:avLst>
            </a:prstGeom>
            <a:solidFill>
              <a:srgbClr val="FF00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2"/>
                </a:buClr>
                <a:buSzPct val="90000"/>
                <a:buFont typeface="Wingdings" panose="05000000000000000000" pitchFamily="2" charset="2"/>
                <a:buBlip>
                  <a:blip r:embed="rId2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FF0000"/>
                </a:buClr>
                <a:buSzPct val="95000"/>
                <a:buFont typeface="Wingdings" panose="05000000000000000000" pitchFamily="2" charset="2"/>
                <a:buChar char="ª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Font typeface="Wingdings" panose="05000000000000000000" pitchFamily="2" charset="2"/>
                <a:buChar char="w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Char char="ª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Font typeface="Wingdings" panose="05000000000000000000" pitchFamily="2" charset="2"/>
                <a:buChar char="w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Font typeface="Wingdings" panose="05000000000000000000" pitchFamily="2" charset="2"/>
                <a:buChar char="w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Font typeface="Wingdings" panose="05000000000000000000" pitchFamily="2" charset="2"/>
                <a:buChar char="w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Font typeface="Wingdings" panose="05000000000000000000" pitchFamily="2" charset="2"/>
                <a:buChar char="w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Font typeface="Wingdings" panose="05000000000000000000" pitchFamily="2" charset="2"/>
                <a:buChar char="w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nl-NL" altLang="nl-NL" sz="1800" dirty="0"/>
            </a:p>
          </p:txBody>
        </p:sp>
        <p:sp>
          <p:nvSpPr>
            <p:cNvPr id="20" name="AutoShape 20">
              <a:extLst>
                <a:ext uri="{FF2B5EF4-FFF2-40B4-BE49-F238E27FC236}">
                  <a16:creationId xmlns:a16="http://schemas.microsoft.com/office/drawing/2014/main" id="{18DF785F-343D-4154-AFEB-8BF7C456BD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60" y="2404"/>
              <a:ext cx="280" cy="232"/>
            </a:xfrm>
            <a:prstGeom prst="rightArrow">
              <a:avLst>
                <a:gd name="adj1" fmla="val 50000"/>
                <a:gd name="adj2" fmla="val 52517"/>
              </a:avLst>
            </a:prstGeom>
            <a:solidFill>
              <a:srgbClr val="FF00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2"/>
                </a:buClr>
                <a:buSzPct val="90000"/>
                <a:buFont typeface="Wingdings" panose="05000000000000000000" pitchFamily="2" charset="2"/>
                <a:buBlip>
                  <a:blip r:embed="rId2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FF0000"/>
                </a:buClr>
                <a:buSzPct val="95000"/>
                <a:buFont typeface="Wingdings" panose="05000000000000000000" pitchFamily="2" charset="2"/>
                <a:buChar char="ª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Font typeface="Wingdings" panose="05000000000000000000" pitchFamily="2" charset="2"/>
                <a:buChar char="w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Char char="ª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Font typeface="Wingdings" panose="05000000000000000000" pitchFamily="2" charset="2"/>
                <a:buChar char="w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Font typeface="Wingdings" panose="05000000000000000000" pitchFamily="2" charset="2"/>
                <a:buChar char="w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Font typeface="Wingdings" panose="05000000000000000000" pitchFamily="2" charset="2"/>
                <a:buChar char="w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Font typeface="Wingdings" panose="05000000000000000000" pitchFamily="2" charset="2"/>
                <a:buChar char="w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Font typeface="Wingdings" panose="05000000000000000000" pitchFamily="2" charset="2"/>
                <a:buChar char="w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nl-NL" altLang="nl-NL" sz="1800" dirty="0"/>
            </a:p>
          </p:txBody>
        </p:sp>
        <p:sp>
          <p:nvSpPr>
            <p:cNvPr id="21" name="AutoShape 21">
              <a:extLst>
                <a:ext uri="{FF2B5EF4-FFF2-40B4-BE49-F238E27FC236}">
                  <a16:creationId xmlns:a16="http://schemas.microsoft.com/office/drawing/2014/main" id="{A64C66BB-D0C6-4F84-8E69-3B507C6A60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2" y="2404"/>
              <a:ext cx="280" cy="232"/>
            </a:xfrm>
            <a:prstGeom prst="leftArrow">
              <a:avLst>
                <a:gd name="adj1" fmla="val 50000"/>
                <a:gd name="adj2" fmla="val 52483"/>
              </a:avLst>
            </a:prstGeom>
            <a:solidFill>
              <a:srgbClr val="FF00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2"/>
                </a:buClr>
                <a:buSzPct val="90000"/>
                <a:buFont typeface="Wingdings" panose="05000000000000000000" pitchFamily="2" charset="2"/>
                <a:buBlip>
                  <a:blip r:embed="rId2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FF0000"/>
                </a:buClr>
                <a:buSzPct val="95000"/>
                <a:buFont typeface="Wingdings" panose="05000000000000000000" pitchFamily="2" charset="2"/>
                <a:buChar char="ª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Font typeface="Wingdings" panose="05000000000000000000" pitchFamily="2" charset="2"/>
                <a:buChar char="w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Char char="ª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Font typeface="Wingdings" panose="05000000000000000000" pitchFamily="2" charset="2"/>
                <a:buChar char="w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Font typeface="Wingdings" panose="05000000000000000000" pitchFamily="2" charset="2"/>
                <a:buChar char="w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Font typeface="Wingdings" panose="05000000000000000000" pitchFamily="2" charset="2"/>
                <a:buChar char="w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Font typeface="Wingdings" panose="05000000000000000000" pitchFamily="2" charset="2"/>
                <a:buChar char="w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Font typeface="Wingdings" panose="05000000000000000000" pitchFamily="2" charset="2"/>
                <a:buChar char="w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nl-NL" altLang="nl-NL" sz="1800" dirty="0"/>
            </a:p>
          </p:txBody>
        </p:sp>
        <p:sp>
          <p:nvSpPr>
            <p:cNvPr id="22" name="AutoShape 22">
              <a:extLst>
                <a:ext uri="{FF2B5EF4-FFF2-40B4-BE49-F238E27FC236}">
                  <a16:creationId xmlns:a16="http://schemas.microsoft.com/office/drawing/2014/main" id="{B55E03E2-C666-4561-8FF9-AD9C427A9A9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16" y="3484"/>
              <a:ext cx="232" cy="280"/>
            </a:xfrm>
            <a:prstGeom prst="downArrow">
              <a:avLst>
                <a:gd name="adj1" fmla="val 50000"/>
                <a:gd name="adj2" fmla="val 52517"/>
              </a:avLst>
            </a:prstGeom>
            <a:solidFill>
              <a:srgbClr val="FF00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2"/>
                </a:buClr>
                <a:buSzPct val="90000"/>
                <a:buFont typeface="Wingdings" panose="05000000000000000000" pitchFamily="2" charset="2"/>
                <a:buBlip>
                  <a:blip r:embed="rId2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FF0000"/>
                </a:buClr>
                <a:buSzPct val="95000"/>
                <a:buFont typeface="Wingdings" panose="05000000000000000000" pitchFamily="2" charset="2"/>
                <a:buChar char="ª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Font typeface="Wingdings" panose="05000000000000000000" pitchFamily="2" charset="2"/>
                <a:buChar char="w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Char char="ª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Font typeface="Wingdings" panose="05000000000000000000" pitchFamily="2" charset="2"/>
                <a:buChar char="w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Font typeface="Wingdings" panose="05000000000000000000" pitchFamily="2" charset="2"/>
                <a:buChar char="w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Font typeface="Wingdings" panose="05000000000000000000" pitchFamily="2" charset="2"/>
                <a:buChar char="w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Font typeface="Wingdings" panose="05000000000000000000" pitchFamily="2" charset="2"/>
                <a:buChar char="w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Font typeface="Wingdings" panose="05000000000000000000" pitchFamily="2" charset="2"/>
                <a:buChar char="w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nl-NL" altLang="nl-NL" sz="1800" dirty="0"/>
            </a:p>
          </p:txBody>
        </p:sp>
        <p:sp>
          <p:nvSpPr>
            <p:cNvPr id="23" name="AutoShape 23">
              <a:extLst>
                <a:ext uri="{FF2B5EF4-FFF2-40B4-BE49-F238E27FC236}">
                  <a16:creationId xmlns:a16="http://schemas.microsoft.com/office/drawing/2014/main" id="{ACD78734-96BB-4055-8C0D-E56C5A1E9A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16" y="3772"/>
              <a:ext cx="232" cy="280"/>
            </a:xfrm>
            <a:prstGeom prst="upArrow">
              <a:avLst>
                <a:gd name="adj1" fmla="val 50000"/>
                <a:gd name="adj2" fmla="val 52483"/>
              </a:avLst>
            </a:prstGeom>
            <a:solidFill>
              <a:srgbClr val="FF00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2"/>
                </a:buClr>
                <a:buSzPct val="90000"/>
                <a:buFont typeface="Wingdings" panose="05000000000000000000" pitchFamily="2" charset="2"/>
                <a:buBlip>
                  <a:blip r:embed="rId2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FF0000"/>
                </a:buClr>
                <a:buSzPct val="95000"/>
                <a:buFont typeface="Wingdings" panose="05000000000000000000" pitchFamily="2" charset="2"/>
                <a:buChar char="ª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Font typeface="Wingdings" panose="05000000000000000000" pitchFamily="2" charset="2"/>
                <a:buChar char="w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Char char="ª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Font typeface="Wingdings" panose="05000000000000000000" pitchFamily="2" charset="2"/>
                <a:buChar char="w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Font typeface="Wingdings" panose="05000000000000000000" pitchFamily="2" charset="2"/>
                <a:buChar char="w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Font typeface="Wingdings" panose="05000000000000000000" pitchFamily="2" charset="2"/>
                <a:buChar char="w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Font typeface="Wingdings" panose="05000000000000000000" pitchFamily="2" charset="2"/>
                <a:buChar char="w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Font typeface="Wingdings" panose="05000000000000000000" pitchFamily="2" charset="2"/>
                <a:buChar char="w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nl-NL" altLang="nl-NL" sz="1800" dirty="0"/>
            </a:p>
          </p:txBody>
        </p:sp>
      </p:grpSp>
      <p:grpSp>
        <p:nvGrpSpPr>
          <p:cNvPr id="24" name="Group 24">
            <a:extLst>
              <a:ext uri="{FF2B5EF4-FFF2-40B4-BE49-F238E27FC236}">
                <a16:creationId xmlns:a16="http://schemas.microsoft.com/office/drawing/2014/main" id="{0A15570C-D86F-4466-BB76-25DC74B49BA7}"/>
              </a:ext>
            </a:extLst>
          </p:cNvPr>
          <p:cNvGrpSpPr>
            <a:grpSpLocks/>
          </p:cNvGrpSpPr>
          <p:nvPr/>
        </p:nvGrpSpPr>
        <p:grpSpPr bwMode="auto">
          <a:xfrm>
            <a:off x="6668395" y="1809086"/>
            <a:ext cx="3382962" cy="3703637"/>
            <a:chOff x="2305" y="1459"/>
            <a:chExt cx="2131" cy="2333"/>
          </a:xfrm>
        </p:grpSpPr>
        <p:sp>
          <p:nvSpPr>
            <p:cNvPr id="25" name="Line 25">
              <a:extLst>
                <a:ext uri="{FF2B5EF4-FFF2-40B4-BE49-F238E27FC236}">
                  <a16:creationId xmlns:a16="http://schemas.microsoft.com/office/drawing/2014/main" id="{25F19C33-39A1-4F72-9E5E-517F4388700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545" y="1617"/>
              <a:ext cx="503" cy="15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 type="stealth" w="med" len="med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NL" dirty="0"/>
            </a:p>
          </p:txBody>
        </p:sp>
        <p:sp>
          <p:nvSpPr>
            <p:cNvPr id="26" name="Rectangle 26">
              <a:extLst>
                <a:ext uri="{FF2B5EF4-FFF2-40B4-BE49-F238E27FC236}">
                  <a16:creationId xmlns:a16="http://schemas.microsoft.com/office/drawing/2014/main" id="{25789710-BE8A-4D46-94F0-DA505C455D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14" y="1459"/>
              <a:ext cx="142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7" rIns="92075" bIns="46037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90000"/>
                <a:buFont typeface="Wingdings" panose="05000000000000000000" pitchFamily="2" charset="2"/>
                <a:buBlip>
                  <a:blip r:embed="rId2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FF0000"/>
                </a:buClr>
                <a:buSzPct val="95000"/>
                <a:buFont typeface="Wingdings" panose="05000000000000000000" pitchFamily="2" charset="2"/>
                <a:buChar char="ª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Font typeface="Wingdings" panose="05000000000000000000" pitchFamily="2" charset="2"/>
                <a:buChar char="w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Char char="ª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Font typeface="Wingdings" panose="05000000000000000000" pitchFamily="2" charset="2"/>
                <a:buChar char="w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Font typeface="Wingdings" panose="05000000000000000000" pitchFamily="2" charset="2"/>
                <a:buChar char="w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Font typeface="Wingdings" panose="05000000000000000000" pitchFamily="2" charset="2"/>
                <a:buChar char="w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Font typeface="Wingdings" panose="05000000000000000000" pitchFamily="2" charset="2"/>
                <a:buChar char="w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Font typeface="Wingdings" panose="05000000000000000000" pitchFamily="2" charset="2"/>
                <a:buChar char="w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nl-NL" sz="2000" dirty="0"/>
                <a:t>Projectgrens (4x)</a:t>
              </a:r>
            </a:p>
          </p:txBody>
        </p:sp>
        <p:sp>
          <p:nvSpPr>
            <p:cNvPr id="27" name="Line 27">
              <a:extLst>
                <a:ext uri="{FF2B5EF4-FFF2-40B4-BE49-F238E27FC236}">
                  <a16:creationId xmlns:a16="http://schemas.microsoft.com/office/drawing/2014/main" id="{076E66BD-15E7-4ECF-8726-A3ECF1A2200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305" y="1633"/>
              <a:ext cx="815" cy="215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 type="stealth" w="med" len="med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NL" dirty="0"/>
            </a:p>
          </p:txBody>
        </p:sp>
      </p:grpSp>
    </p:spTree>
    <p:extLst>
      <p:ext uri="{BB962C8B-B14F-4D97-AF65-F5344CB8AC3E}">
        <p14:creationId xmlns:p14="http://schemas.microsoft.com/office/powerpoint/2010/main" val="829738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4</a:t>
            </a:r>
            <a:r>
              <a:rPr lang="nl-NL" dirty="0" smtClean="0"/>
              <a:t> Projectgrenzen – Plan van aanpak</a:t>
            </a:r>
            <a:endParaRPr lang="nl-NL" dirty="0"/>
          </a:p>
        </p:txBody>
      </p:sp>
      <p:sp>
        <p:nvSpPr>
          <p:cNvPr id="3" name="Rechthoek 2"/>
          <p:cNvSpPr/>
          <p:nvPr/>
        </p:nvSpPr>
        <p:spPr>
          <a:xfrm>
            <a:off x="3048000" y="1894734"/>
            <a:ext cx="6096000" cy="306853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nl-NL" sz="20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Projectgrenzen en randvoorwaarden</a:t>
            </a:r>
            <a:endParaRPr lang="nl-NL" sz="20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projectgrenzen zijn benoemd. Er is minimaal benoemd: </a:t>
            </a:r>
            <a:endParaRPr lang="nl-NL" sz="20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Begindatum en einddatum project</a:t>
            </a:r>
            <a:endParaRPr lang="nl-NL" sz="20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Maximale budget </a:t>
            </a:r>
            <a:endParaRPr lang="nl-NL" sz="20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Welke activiteiten op de ‘grens’ liggen en of ze wel of niet worden gedaan </a:t>
            </a:r>
            <a:endParaRPr lang="nl-NL" sz="20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Randvoorwaarden (factoren waar de groep geen invloed op kan uitoefenen, maar waar aan voldaan moet zijn om het project succesvol af te ronden)</a:t>
            </a:r>
            <a:endParaRPr lang="nl-NL" sz="20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3534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5</a:t>
            </a:r>
            <a:r>
              <a:rPr lang="nl-NL" dirty="0" smtClean="0"/>
              <a:t> Tussenresultaat</a:t>
            </a:r>
            <a:endParaRPr lang="nl-NL" dirty="0"/>
          </a:p>
        </p:txBody>
      </p:sp>
      <p:sp>
        <p:nvSpPr>
          <p:cNvPr id="3" name="Oval 3">
            <a:extLst>
              <a:ext uri="{FF2B5EF4-FFF2-40B4-BE49-F238E27FC236}">
                <a16:creationId xmlns:a16="http://schemas.microsoft.com/office/drawing/2014/main" id="{FFDC2A5E-3664-4955-BAA5-1786862CED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75991" y="3556001"/>
            <a:ext cx="757237" cy="787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7" rIns="92075" bIns="46037" anchor="ctr"/>
          <a:lstStyle>
            <a:lvl1pPr>
              <a:spcBef>
                <a:spcPct val="20000"/>
              </a:spcBef>
              <a:buClr>
                <a:schemeClr val="tx2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buSzPct val="95000"/>
              <a:buFont typeface="Wingdings" panose="05000000000000000000" pitchFamily="2" charset="2"/>
              <a:buChar char="ª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ª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nl-NL" altLang="nl-NL" sz="1800" dirty="0"/>
          </a:p>
        </p:txBody>
      </p:sp>
      <p:sp>
        <p:nvSpPr>
          <p:cNvPr id="4" name="Oval 4">
            <a:extLst>
              <a:ext uri="{FF2B5EF4-FFF2-40B4-BE49-F238E27FC236}">
                <a16:creationId xmlns:a16="http://schemas.microsoft.com/office/drawing/2014/main" id="{DB671249-9C9D-4CAD-9CAB-F7C68684F1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53816" y="3052763"/>
            <a:ext cx="757237" cy="787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7" rIns="92075" bIns="46037" anchor="ctr"/>
          <a:lstStyle>
            <a:lvl1pPr>
              <a:spcBef>
                <a:spcPct val="20000"/>
              </a:spcBef>
              <a:buClr>
                <a:schemeClr val="tx2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buSzPct val="95000"/>
              <a:buFont typeface="Wingdings" panose="05000000000000000000" pitchFamily="2" charset="2"/>
              <a:buChar char="ª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ª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nl-NL" altLang="nl-NL" sz="1800" dirty="0"/>
          </a:p>
        </p:txBody>
      </p:sp>
      <p:sp>
        <p:nvSpPr>
          <p:cNvPr id="5" name="Oval 5">
            <a:extLst>
              <a:ext uri="{FF2B5EF4-FFF2-40B4-BE49-F238E27FC236}">
                <a16:creationId xmlns:a16="http://schemas.microsoft.com/office/drawing/2014/main" id="{B33D0D92-418B-4454-A033-000BF45E3B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93491" y="4164013"/>
            <a:ext cx="757237" cy="787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7" rIns="92075" bIns="46037" anchor="ctr"/>
          <a:lstStyle>
            <a:lvl1pPr>
              <a:spcBef>
                <a:spcPct val="20000"/>
              </a:spcBef>
              <a:buClr>
                <a:schemeClr val="tx2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buSzPct val="95000"/>
              <a:buFont typeface="Wingdings" panose="05000000000000000000" pitchFamily="2" charset="2"/>
              <a:buChar char="ª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ª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nl-NL" altLang="nl-NL" sz="1800" dirty="0"/>
          </a:p>
        </p:txBody>
      </p:sp>
      <p:sp>
        <p:nvSpPr>
          <p:cNvPr id="6" name="Oval 6">
            <a:extLst>
              <a:ext uri="{FF2B5EF4-FFF2-40B4-BE49-F238E27FC236}">
                <a16:creationId xmlns:a16="http://schemas.microsoft.com/office/drawing/2014/main" id="{058D7425-23C3-4400-86EC-1F172AC5BC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26928" y="4095751"/>
            <a:ext cx="757238" cy="787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7" rIns="92075" bIns="46037" anchor="ctr"/>
          <a:lstStyle>
            <a:lvl1pPr>
              <a:spcBef>
                <a:spcPct val="20000"/>
              </a:spcBef>
              <a:buClr>
                <a:schemeClr val="tx2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buSzPct val="95000"/>
              <a:buFont typeface="Wingdings" panose="05000000000000000000" pitchFamily="2" charset="2"/>
              <a:buChar char="ª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ª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nl-NL" altLang="nl-NL" sz="1800" dirty="0"/>
          </a:p>
        </p:txBody>
      </p:sp>
      <p:sp>
        <p:nvSpPr>
          <p:cNvPr id="7" name="Oval 7">
            <a:extLst>
              <a:ext uri="{FF2B5EF4-FFF2-40B4-BE49-F238E27FC236}">
                <a16:creationId xmlns:a16="http://schemas.microsoft.com/office/drawing/2014/main" id="{B69E5F23-BF0B-4D9B-8BC0-8E9B7306EB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71316" y="3667126"/>
            <a:ext cx="757237" cy="787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7" rIns="92075" bIns="46037" anchor="ctr"/>
          <a:lstStyle>
            <a:lvl1pPr>
              <a:spcBef>
                <a:spcPct val="20000"/>
              </a:spcBef>
              <a:buClr>
                <a:schemeClr val="tx2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buSzPct val="95000"/>
              <a:buFont typeface="Wingdings" panose="05000000000000000000" pitchFamily="2" charset="2"/>
              <a:buChar char="ª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ª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nl-NL" altLang="nl-NL" sz="1800" dirty="0"/>
          </a:p>
        </p:txBody>
      </p:sp>
      <p:sp>
        <p:nvSpPr>
          <p:cNvPr id="8" name="Oval 8">
            <a:extLst>
              <a:ext uri="{FF2B5EF4-FFF2-40B4-BE49-F238E27FC236}">
                <a16:creationId xmlns:a16="http://schemas.microsoft.com/office/drawing/2014/main" id="{69A131FA-5D28-42F1-806C-916F81AADE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50728" y="3273426"/>
            <a:ext cx="757238" cy="787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7" rIns="92075" bIns="46037" anchor="ctr"/>
          <a:lstStyle>
            <a:lvl1pPr>
              <a:spcBef>
                <a:spcPct val="20000"/>
              </a:spcBef>
              <a:buClr>
                <a:schemeClr val="tx2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buSzPct val="95000"/>
              <a:buFont typeface="Wingdings" panose="05000000000000000000" pitchFamily="2" charset="2"/>
              <a:buChar char="ª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ª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nl-NL" altLang="nl-NL" sz="1800" dirty="0"/>
          </a:p>
        </p:txBody>
      </p:sp>
      <p:sp>
        <p:nvSpPr>
          <p:cNvPr id="9" name="Line 9">
            <a:extLst>
              <a:ext uri="{FF2B5EF4-FFF2-40B4-BE49-F238E27FC236}">
                <a16:creationId xmlns:a16="http://schemas.microsoft.com/office/drawing/2014/main" id="{8DA9400F-D63F-4F27-A485-F3EAC464463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043853" y="3516313"/>
            <a:ext cx="3889375" cy="3968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 dirty="0"/>
          </a:p>
        </p:txBody>
      </p:sp>
      <p:sp>
        <p:nvSpPr>
          <p:cNvPr id="10" name="Line 10">
            <a:extLst>
              <a:ext uri="{FF2B5EF4-FFF2-40B4-BE49-F238E27FC236}">
                <a16:creationId xmlns:a16="http://schemas.microsoft.com/office/drawing/2014/main" id="{62EEB814-A109-414B-92AB-1E8F998DECA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512166" y="4060826"/>
            <a:ext cx="3600450" cy="3937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 dirty="0"/>
          </a:p>
        </p:txBody>
      </p:sp>
      <p:sp>
        <p:nvSpPr>
          <p:cNvPr id="11" name="Line 11">
            <a:extLst>
              <a:ext uri="{FF2B5EF4-FFF2-40B4-BE49-F238E27FC236}">
                <a16:creationId xmlns:a16="http://schemas.microsoft.com/office/drawing/2014/main" id="{25397A3D-944B-4200-A4D3-58FFAB23CA5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64466" y="4164013"/>
            <a:ext cx="4006850" cy="544513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 dirty="0"/>
          </a:p>
        </p:txBody>
      </p:sp>
      <p:sp>
        <p:nvSpPr>
          <p:cNvPr id="12" name="Line 12">
            <a:extLst>
              <a:ext uri="{FF2B5EF4-FFF2-40B4-BE49-F238E27FC236}">
                <a16:creationId xmlns:a16="http://schemas.microsoft.com/office/drawing/2014/main" id="{08654A6E-7A00-4E04-807B-4D2E6A260462}"/>
              </a:ext>
            </a:extLst>
          </p:cNvPr>
          <p:cNvSpPr>
            <a:spLocks noChangeShapeType="1"/>
          </p:cNvSpPr>
          <p:nvPr/>
        </p:nvSpPr>
        <p:spPr bwMode="auto">
          <a:xfrm>
            <a:off x="3342178" y="3695701"/>
            <a:ext cx="4151313" cy="32385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 dirty="0"/>
          </a:p>
        </p:txBody>
      </p:sp>
      <p:sp>
        <p:nvSpPr>
          <p:cNvPr id="13" name="Line 13">
            <a:extLst>
              <a:ext uri="{FF2B5EF4-FFF2-40B4-BE49-F238E27FC236}">
                <a16:creationId xmlns:a16="http://schemas.microsoft.com/office/drawing/2014/main" id="{2069DAA2-A6B8-447A-A71B-8B324627F233}"/>
              </a:ext>
            </a:extLst>
          </p:cNvPr>
          <p:cNvSpPr>
            <a:spLocks noChangeShapeType="1"/>
          </p:cNvSpPr>
          <p:nvPr/>
        </p:nvSpPr>
        <p:spPr bwMode="auto">
          <a:xfrm>
            <a:off x="2999278" y="4343401"/>
            <a:ext cx="5629275" cy="144462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 dirty="0"/>
          </a:p>
        </p:txBody>
      </p:sp>
      <p:sp>
        <p:nvSpPr>
          <p:cNvPr id="14" name="Line 14">
            <a:extLst>
              <a:ext uri="{FF2B5EF4-FFF2-40B4-BE49-F238E27FC236}">
                <a16:creationId xmlns:a16="http://schemas.microsoft.com/office/drawing/2014/main" id="{5728C355-CDDD-4602-B7A4-EE7A7E75B0E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467591" y="3667126"/>
            <a:ext cx="5160962" cy="10414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 dirty="0"/>
          </a:p>
        </p:txBody>
      </p:sp>
      <p:sp>
        <p:nvSpPr>
          <p:cNvPr id="15" name="Rectangle 15">
            <a:extLst>
              <a:ext uri="{FF2B5EF4-FFF2-40B4-BE49-F238E27FC236}">
                <a16:creationId xmlns:a16="http://schemas.microsoft.com/office/drawing/2014/main" id="{E0E88C9E-7B2C-457A-8C16-F815A58CF4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30575" y="3183546"/>
            <a:ext cx="1031875" cy="64769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7" rIns="92075" bIns="46037" anchor="ctr"/>
          <a:lstStyle>
            <a:lvl1pPr>
              <a:spcBef>
                <a:spcPct val="20000"/>
              </a:spcBef>
              <a:buClr>
                <a:schemeClr val="tx2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buSzPct val="95000"/>
              <a:buFont typeface="Wingdings" panose="05000000000000000000" pitchFamily="2" charset="2"/>
              <a:buChar char="ª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ª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nl-NL" altLang="nl-NL" sz="1800" dirty="0" smtClean="0"/>
              <a:t>Facilitair</a:t>
            </a:r>
            <a:endParaRPr lang="nl-NL" altLang="nl-NL" sz="1800" dirty="0"/>
          </a:p>
        </p:txBody>
      </p:sp>
      <p:sp>
        <p:nvSpPr>
          <p:cNvPr id="17" name="Rectangle 17">
            <a:extLst>
              <a:ext uri="{FF2B5EF4-FFF2-40B4-BE49-F238E27FC236}">
                <a16:creationId xmlns:a16="http://schemas.microsoft.com/office/drawing/2014/main" id="{4FE1ECCA-33D3-4512-A77B-19911FC99F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46854" y="4343400"/>
            <a:ext cx="1397000" cy="758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7" rIns="92075" bIns="46037" anchor="ctr"/>
          <a:lstStyle>
            <a:lvl1pPr>
              <a:spcBef>
                <a:spcPct val="20000"/>
              </a:spcBef>
              <a:buClr>
                <a:schemeClr val="tx2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buSzPct val="95000"/>
              <a:buFont typeface="Wingdings" panose="05000000000000000000" pitchFamily="2" charset="2"/>
              <a:buChar char="ª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ª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nl-NL" altLang="nl-NL" sz="1600" dirty="0" smtClean="0"/>
              <a:t>Communicatie</a:t>
            </a:r>
            <a:endParaRPr lang="nl-NL" altLang="nl-NL" sz="1800" dirty="0"/>
          </a:p>
        </p:txBody>
      </p:sp>
      <p:sp>
        <p:nvSpPr>
          <p:cNvPr id="18" name="Rectangle 18">
            <a:extLst>
              <a:ext uri="{FF2B5EF4-FFF2-40B4-BE49-F238E27FC236}">
                <a16:creationId xmlns:a16="http://schemas.microsoft.com/office/drawing/2014/main" id="{4EFF2782-89BD-4BCC-BC3B-E38A9EFBD5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0019" y="4203700"/>
            <a:ext cx="1044575" cy="6477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7" rIns="92075" bIns="46037" anchor="ctr"/>
          <a:lstStyle>
            <a:lvl1pPr>
              <a:spcBef>
                <a:spcPct val="20000"/>
              </a:spcBef>
              <a:buClr>
                <a:schemeClr val="tx2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buSzPct val="95000"/>
              <a:buFont typeface="Wingdings" panose="05000000000000000000" pitchFamily="2" charset="2"/>
              <a:buChar char="ª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ª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nl-NL" altLang="nl-NL" sz="1800" dirty="0" smtClean="0"/>
              <a:t>…?</a:t>
            </a:r>
            <a:endParaRPr lang="nl-NL" altLang="nl-NL" sz="1800" dirty="0"/>
          </a:p>
        </p:txBody>
      </p:sp>
      <p:sp>
        <p:nvSpPr>
          <p:cNvPr id="19" name="Rectangle 19">
            <a:extLst>
              <a:ext uri="{FF2B5EF4-FFF2-40B4-BE49-F238E27FC236}">
                <a16:creationId xmlns:a16="http://schemas.microsoft.com/office/drawing/2014/main" id="{5B37C9AF-1690-4C51-B06D-70A992BBFB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67591" y="3232151"/>
            <a:ext cx="1044575" cy="6477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7" rIns="92075" bIns="46037" anchor="ctr"/>
          <a:lstStyle>
            <a:lvl1pPr>
              <a:spcBef>
                <a:spcPct val="20000"/>
              </a:spcBef>
              <a:buClr>
                <a:schemeClr val="tx2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buSzPct val="95000"/>
              <a:buFont typeface="Wingdings" panose="05000000000000000000" pitchFamily="2" charset="2"/>
              <a:buChar char="ª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ª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nl-NL" altLang="nl-NL" sz="1800" dirty="0" smtClean="0"/>
              <a:t>Catering</a:t>
            </a:r>
            <a:endParaRPr lang="nl-NL" altLang="nl-NL" sz="1800" dirty="0"/>
          </a:p>
        </p:txBody>
      </p:sp>
      <p:sp>
        <p:nvSpPr>
          <p:cNvPr id="20" name="Rectangle 20">
            <a:extLst>
              <a:ext uri="{FF2B5EF4-FFF2-40B4-BE49-F238E27FC236}">
                <a16:creationId xmlns:a16="http://schemas.microsoft.com/office/drawing/2014/main" id="{5579C965-3FFC-4199-8F30-99567263BE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24781" y="3734465"/>
            <a:ext cx="1387475" cy="7524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7" rIns="92075" bIns="46037" anchor="ctr"/>
          <a:lstStyle>
            <a:lvl1pPr>
              <a:spcBef>
                <a:spcPct val="20000"/>
              </a:spcBef>
              <a:buClr>
                <a:schemeClr val="tx2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buSzPct val="95000"/>
              <a:buFont typeface="Wingdings" panose="05000000000000000000" pitchFamily="2" charset="2"/>
              <a:buChar char="ª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ª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nl-NL" altLang="nl-NL" sz="1600" dirty="0" smtClean="0"/>
              <a:t>Projectleiding</a:t>
            </a:r>
            <a:endParaRPr lang="nl-NL" altLang="nl-NL" sz="1800" dirty="0"/>
          </a:p>
        </p:txBody>
      </p:sp>
      <p:sp>
        <p:nvSpPr>
          <p:cNvPr id="21" name="Text Box 21">
            <a:extLst>
              <a:ext uri="{FF2B5EF4-FFF2-40B4-BE49-F238E27FC236}">
                <a16:creationId xmlns:a16="http://schemas.microsoft.com/office/drawing/2014/main" id="{D04595F6-F6EC-45F0-8D4D-7638E0DB15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64143" y="5406102"/>
            <a:ext cx="2705100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7" rIns="92075" bIns="46037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buSzPct val="95000"/>
              <a:buFont typeface="Wingdings" panose="05000000000000000000" pitchFamily="2" charset="2"/>
              <a:buChar char="ª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ª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nl-NL" sz="1800" i="1" dirty="0"/>
              <a:t>Veel projectactiviteiten</a:t>
            </a:r>
          </a:p>
        </p:txBody>
      </p:sp>
      <p:sp>
        <p:nvSpPr>
          <p:cNvPr id="22" name="Text Box 22">
            <a:extLst>
              <a:ext uri="{FF2B5EF4-FFF2-40B4-BE49-F238E27FC236}">
                <a16:creationId xmlns:a16="http://schemas.microsoft.com/office/drawing/2014/main" id="{BD0F819D-6743-40B5-8DC7-88BE5BA9F2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0091" y="5421313"/>
            <a:ext cx="2587625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7" rIns="92075" bIns="46037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buSzPct val="95000"/>
              <a:buFont typeface="Wingdings" panose="05000000000000000000" pitchFamily="2" charset="2"/>
              <a:buChar char="ª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ª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nl-NL" sz="1800" i="1" dirty="0"/>
              <a:t>Veel tussenproducten</a:t>
            </a:r>
          </a:p>
        </p:txBody>
      </p:sp>
      <p:sp>
        <p:nvSpPr>
          <p:cNvPr id="23" name="Oval 23">
            <a:extLst>
              <a:ext uri="{FF2B5EF4-FFF2-40B4-BE49-F238E27FC236}">
                <a16:creationId xmlns:a16="http://schemas.microsoft.com/office/drawing/2014/main" id="{37FB3C7E-C41B-4935-A7BC-F56CFC3DC7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88653" y="2584451"/>
            <a:ext cx="2627313" cy="2663825"/>
          </a:xfrm>
          <a:prstGeom prst="ellips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7" rIns="92075" bIns="46037" anchor="ctr"/>
          <a:lstStyle>
            <a:lvl1pPr>
              <a:spcBef>
                <a:spcPct val="20000"/>
              </a:spcBef>
              <a:buClr>
                <a:schemeClr val="tx2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buSzPct val="95000"/>
              <a:buFont typeface="Wingdings" panose="05000000000000000000" pitchFamily="2" charset="2"/>
              <a:buChar char="ª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ª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nl-NL" altLang="nl-NL" sz="1800" dirty="0"/>
          </a:p>
        </p:txBody>
      </p:sp>
      <p:sp>
        <p:nvSpPr>
          <p:cNvPr id="24" name="Text Box 24">
            <a:extLst>
              <a:ext uri="{FF2B5EF4-FFF2-40B4-BE49-F238E27FC236}">
                <a16:creationId xmlns:a16="http://schemas.microsoft.com/office/drawing/2014/main" id="{92DFADFC-E5C8-4A84-9D4B-7A7E80E318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0091" y="1238251"/>
            <a:ext cx="28956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7" rIns="92075" bIns="46037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buSzPct val="95000"/>
              <a:buFont typeface="Wingdings" panose="05000000000000000000" pitchFamily="2" charset="2"/>
              <a:buChar char="ª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ª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nl-NL" sz="1800" i="1" dirty="0"/>
              <a:t>Alle tussenproducten </a:t>
            </a:r>
            <a:br>
              <a:rPr lang="en-US" altLang="nl-NL" sz="1800" i="1" dirty="0"/>
            </a:br>
            <a:r>
              <a:rPr lang="en-US" altLang="nl-NL" sz="1800" i="1" dirty="0"/>
              <a:t>samen = Projectresultaat</a:t>
            </a:r>
          </a:p>
        </p:txBody>
      </p:sp>
      <p:sp>
        <p:nvSpPr>
          <p:cNvPr id="25" name="Text Box 25">
            <a:extLst>
              <a:ext uri="{FF2B5EF4-FFF2-40B4-BE49-F238E27FC236}">
                <a16:creationId xmlns:a16="http://schemas.microsoft.com/office/drawing/2014/main" id="{D5DC0CE6-B8A6-4B96-A720-612F9DD132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87565" y="2608204"/>
            <a:ext cx="2058256" cy="3699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7" rIns="92075" bIns="46037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buSzPct val="95000"/>
              <a:buFont typeface="Wingdings" panose="05000000000000000000" pitchFamily="2" charset="2"/>
              <a:buChar char="ª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ª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nl-NL" sz="1800" i="1" dirty="0" err="1" smtClean="0"/>
              <a:t>Projectactiviteiten</a:t>
            </a:r>
            <a:endParaRPr lang="en-US" altLang="nl-NL" sz="1800" i="1" dirty="0"/>
          </a:p>
        </p:txBody>
      </p:sp>
      <p:sp>
        <p:nvSpPr>
          <p:cNvPr id="26" name="Text Box 26">
            <a:extLst>
              <a:ext uri="{FF2B5EF4-FFF2-40B4-BE49-F238E27FC236}">
                <a16:creationId xmlns:a16="http://schemas.microsoft.com/office/drawing/2014/main" id="{0C82A23A-63A3-4E7F-95E6-06A582A766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1891" y="2138364"/>
            <a:ext cx="1852613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7" rIns="92075" bIns="46037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buSzPct val="95000"/>
              <a:buFont typeface="Wingdings" panose="05000000000000000000" pitchFamily="2" charset="2"/>
              <a:buChar char="ª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ª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nl-NL" sz="1800" i="1" dirty="0"/>
              <a:t>tussenproduct</a:t>
            </a:r>
          </a:p>
        </p:txBody>
      </p:sp>
      <p:sp>
        <p:nvSpPr>
          <p:cNvPr id="27" name="Text Box 27">
            <a:extLst>
              <a:ext uri="{FF2B5EF4-FFF2-40B4-BE49-F238E27FC236}">
                <a16:creationId xmlns:a16="http://schemas.microsoft.com/office/drawing/2014/main" id="{30A3D1C7-7EE9-436E-8D11-2EF1097375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69629" y="1849439"/>
            <a:ext cx="20510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7" rIns="92075" bIns="46037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buSzPct val="95000"/>
              <a:buFont typeface="Wingdings" panose="05000000000000000000" pitchFamily="2" charset="2"/>
              <a:buChar char="ª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ª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nl-NL" sz="1800" i="1" dirty="0"/>
              <a:t>Kwaliteit van het </a:t>
            </a:r>
          </a:p>
        </p:txBody>
      </p:sp>
      <p:sp>
        <p:nvSpPr>
          <p:cNvPr id="28" name="Text Box 28">
            <a:extLst>
              <a:ext uri="{FF2B5EF4-FFF2-40B4-BE49-F238E27FC236}">
                <a16:creationId xmlns:a16="http://schemas.microsoft.com/office/drawing/2014/main" id="{5A8F1203-5E1B-4DE4-A9B4-98109B0BDF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95341" y="2693988"/>
            <a:ext cx="854075" cy="294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lIns="92075" tIns="46037" rIns="92075" bIns="46037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buSzPct val="95000"/>
              <a:buFont typeface="Wingdings" panose="05000000000000000000" pitchFamily="2" charset="2"/>
              <a:buChar char="ª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ª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nl-NL" sz="4400" i="1" dirty="0">
                <a:solidFill>
                  <a:srgbClr val="FF0000"/>
                </a:solidFill>
              </a:rPr>
              <a:t>Q</a:t>
            </a:r>
            <a:r>
              <a:rPr lang="en-US" altLang="nl-NL" sz="1800" i="1" dirty="0">
                <a:solidFill>
                  <a:srgbClr val="FF0000"/>
                </a:solidFill>
              </a:rPr>
              <a:t>  Kwaliteit hele project</a:t>
            </a:r>
          </a:p>
        </p:txBody>
      </p:sp>
      <p:sp>
        <p:nvSpPr>
          <p:cNvPr id="29" name="Text Box 29">
            <a:extLst>
              <a:ext uri="{FF2B5EF4-FFF2-40B4-BE49-F238E27FC236}">
                <a16:creationId xmlns:a16="http://schemas.microsoft.com/office/drawing/2014/main" id="{3EAC7DAA-D8A1-4CD8-89A2-D36FC40642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1891" y="3082926"/>
            <a:ext cx="1428750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7" rIns="92075" bIns="46037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buSzPct val="95000"/>
              <a:buFont typeface="Wingdings" panose="05000000000000000000" pitchFamily="2" charset="2"/>
              <a:buChar char="ª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ª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nl-NL" sz="1800" i="1" dirty="0">
                <a:solidFill>
                  <a:srgbClr val="FF0000"/>
                </a:solidFill>
              </a:rPr>
              <a:t>     Q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nl-NL" sz="1800" i="1" dirty="0">
                <a:solidFill>
                  <a:srgbClr val="FF0000"/>
                </a:solidFill>
              </a:rPr>
              <a:t>                Q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nl-NL" sz="1800" i="1" dirty="0">
                <a:solidFill>
                  <a:srgbClr val="FF0000"/>
                </a:solidFill>
              </a:rPr>
              <a:t>    </a:t>
            </a:r>
            <a:br>
              <a:rPr lang="en-US" altLang="nl-NL" sz="1800" i="1" dirty="0">
                <a:solidFill>
                  <a:srgbClr val="FF0000"/>
                </a:solidFill>
              </a:rPr>
            </a:br>
            <a:r>
              <a:rPr lang="en-US" altLang="nl-NL" sz="1800" i="1" dirty="0">
                <a:solidFill>
                  <a:srgbClr val="FF0000"/>
                </a:solidFill>
              </a:rPr>
              <a:t>Q      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nl-NL" sz="1800" i="1" dirty="0">
              <a:solidFill>
                <a:srgbClr val="FF0000"/>
              </a:solidFill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nl-NL" sz="1800" i="1" dirty="0">
                <a:solidFill>
                  <a:srgbClr val="FF0000"/>
                </a:solidFill>
              </a:rPr>
              <a:t>    Q          </a:t>
            </a:r>
          </a:p>
        </p:txBody>
      </p:sp>
      <p:sp>
        <p:nvSpPr>
          <p:cNvPr id="16" name="Rectangle 16">
            <a:extLst>
              <a:ext uri="{FF2B5EF4-FFF2-40B4-BE49-F238E27FC236}">
                <a16:creationId xmlns:a16="http://schemas.microsoft.com/office/drawing/2014/main" id="{82AF4752-BC15-4B7F-8399-D7D9ED66B4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94298" y="3704847"/>
            <a:ext cx="1347001" cy="8347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7" rIns="92075" bIns="46037" anchor="ctr"/>
          <a:lstStyle>
            <a:lvl1pPr>
              <a:spcBef>
                <a:spcPct val="20000"/>
              </a:spcBef>
              <a:buClr>
                <a:schemeClr val="tx2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buSzPct val="95000"/>
              <a:buFont typeface="Wingdings" panose="05000000000000000000" pitchFamily="2" charset="2"/>
              <a:buChar char="ª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ª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nl-NL" altLang="nl-NL" sz="1800" dirty="0" smtClean="0"/>
              <a:t>Presentaties</a:t>
            </a:r>
            <a:endParaRPr lang="nl-NL" altLang="nl-NL" sz="1800" dirty="0"/>
          </a:p>
        </p:txBody>
      </p:sp>
    </p:spTree>
    <p:extLst>
      <p:ext uri="{BB962C8B-B14F-4D97-AF65-F5344CB8AC3E}">
        <p14:creationId xmlns:p14="http://schemas.microsoft.com/office/powerpoint/2010/main" val="1387719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6" grpId="0" animBg="1"/>
    </p:bldLst>
  </p:timing>
</p:sld>
</file>

<file path=ppt/theme/theme1.xml><?xml version="1.0" encoding="utf-8"?>
<a:theme xmlns:a="http://schemas.openxmlformats.org/drawingml/2006/main" name="Thema1">
  <a:themeElements>
    <a:clrScheme name="Aangepast 1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BDEA1A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Kantoor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a1" id="{848D2DA3-4BAC-4590-9F3A-C04EAD61AF1C}" vid="{84936BD3-994A-46F0-BAD8-245BDD45B96D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82E0B02A318E459AD716AC786DE572" ma:contentTypeVersion="12" ma:contentTypeDescription="Een nieuw document maken." ma:contentTypeScope="" ma:versionID="1dc84fb11a9be35ac09a1ae920ea7357">
  <xsd:schema xmlns:xsd="http://www.w3.org/2001/XMLSchema" xmlns:xs="http://www.w3.org/2001/XMLSchema" xmlns:p="http://schemas.microsoft.com/office/2006/metadata/properties" xmlns:ns2="34354c1b-6b8c-435b-ad50-990538c19557" xmlns:ns3="47a28104-336f-447d-946e-e305ac2bcd47" targetNamespace="http://schemas.microsoft.com/office/2006/metadata/properties" ma:root="true" ma:fieldsID="85fd8f0e804736af8b3f71c277445723" ns2:_="" ns3:_="">
    <xsd:import namespace="34354c1b-6b8c-435b-ad50-990538c19557"/>
    <xsd:import namespace="47a28104-336f-447d-946e-e305ac2bcd4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354c1b-6b8c-435b-ad50-990538c1955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a28104-336f-447d-946e-e305ac2bcd47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D7DE6F1-65E5-4742-993C-166C160C650C}">
  <ds:schemaRefs>
    <ds:schemaRef ds:uri="http://schemas.microsoft.com/office/2006/documentManagement/types"/>
    <ds:schemaRef ds:uri="http://purl.org/dc/terms/"/>
    <ds:schemaRef ds:uri="http://purl.org/dc/dcmitype/"/>
    <ds:schemaRef ds:uri="34354c1b-6b8c-435b-ad50-990538c19557"/>
    <ds:schemaRef ds:uri="http://www.w3.org/XML/1998/namespace"/>
    <ds:schemaRef ds:uri="http://schemas.openxmlformats.org/package/2006/metadata/core-properties"/>
    <ds:schemaRef ds:uri="http://schemas.microsoft.com/office/infopath/2007/PartnerControls"/>
    <ds:schemaRef ds:uri="47a28104-336f-447d-946e-e305ac2bcd47"/>
    <ds:schemaRef ds:uri="http://schemas.microsoft.com/office/2006/metadata/properties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5E0517EB-918A-4F91-B474-4547F2D83E5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682319F-A9FC-4915-B96B-44C342C4B02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4354c1b-6b8c-435b-ad50-990538c19557"/>
    <ds:schemaRef ds:uri="47a28104-336f-447d-946e-e305ac2bcd4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Thema1</Template>
  <TotalTime>3487</TotalTime>
  <Words>391</Words>
  <Application>Microsoft Office PowerPoint</Application>
  <PresentationFormat>Breedbeeld</PresentationFormat>
  <Paragraphs>105</Paragraphs>
  <Slides>14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6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14</vt:i4>
      </vt:variant>
    </vt:vector>
  </HeadingPairs>
  <TitlesOfParts>
    <vt:vector size="21" baseType="lpstr">
      <vt:lpstr>Arial</vt:lpstr>
      <vt:lpstr>Calibri</vt:lpstr>
      <vt:lpstr>Calibri Light</vt:lpstr>
      <vt:lpstr>Harlow Solid Italic</vt:lpstr>
      <vt:lpstr>Symbol</vt:lpstr>
      <vt:lpstr>Times New Roman</vt:lpstr>
      <vt:lpstr>Thema1</vt:lpstr>
      <vt:lpstr>Plan van aanpak  “Verhalencafé”</vt:lpstr>
      <vt:lpstr>Plan van aanpak</vt:lpstr>
      <vt:lpstr>Plan van aanpak</vt:lpstr>
      <vt:lpstr>3 Projectactiviteiten – Plan van aanpak</vt:lpstr>
      <vt:lpstr>PowerPoint-presentatie</vt:lpstr>
      <vt:lpstr>3 Projectactiviteiten – Plan van aanpak</vt:lpstr>
      <vt:lpstr>4 Projectgrenzen</vt:lpstr>
      <vt:lpstr>4 Projectgrenzen – Plan van aanpak</vt:lpstr>
      <vt:lpstr>5 Tussenresultaat</vt:lpstr>
      <vt:lpstr>6 Kwaliteitsbewaking</vt:lpstr>
      <vt:lpstr>6 Kwaliteitsbewaking</vt:lpstr>
      <vt:lpstr>6 Kwaliteitsbewaking</vt:lpstr>
      <vt:lpstr>Waardoor projecten mislukken</vt:lpstr>
      <vt:lpstr>6 Kwaliteitsbewaking – Plan van aanpak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Thomas Noordeloos</dc:creator>
  <cp:lastModifiedBy>Thomas Noordeloos</cp:lastModifiedBy>
  <cp:revision>53</cp:revision>
  <dcterms:created xsi:type="dcterms:W3CDTF">2017-09-05T13:31:36Z</dcterms:created>
  <dcterms:modified xsi:type="dcterms:W3CDTF">2020-03-12T11:19:44Z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0x0101006882E0B02A318E459AD716AC786DE572</vt:lpwstr>
  </property>
</Properties>
</file>